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6" r:id="rId1"/>
  </p:sldMasterIdLst>
  <p:notesMasterIdLst>
    <p:notesMasterId r:id="rId24"/>
  </p:notesMasterIdLst>
  <p:sldIdLst>
    <p:sldId id="257" r:id="rId2"/>
    <p:sldId id="286" r:id="rId3"/>
    <p:sldId id="258" r:id="rId4"/>
    <p:sldId id="278" r:id="rId5"/>
    <p:sldId id="279" r:id="rId6"/>
    <p:sldId id="260" r:id="rId7"/>
    <p:sldId id="281" r:id="rId8"/>
    <p:sldId id="259" r:id="rId9"/>
    <p:sldId id="283" r:id="rId10"/>
    <p:sldId id="274" r:id="rId11"/>
    <p:sldId id="275" r:id="rId12"/>
    <p:sldId id="273" r:id="rId13"/>
    <p:sldId id="282" r:id="rId14"/>
    <p:sldId id="263" r:id="rId15"/>
    <p:sldId id="264" r:id="rId16"/>
    <p:sldId id="265" r:id="rId17"/>
    <p:sldId id="276" r:id="rId18"/>
    <p:sldId id="285" r:id="rId19"/>
    <p:sldId id="284" r:id="rId20"/>
    <p:sldId id="277" r:id="rId21"/>
    <p:sldId id="280" r:id="rId22"/>
    <p:sldId id="270"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84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3" d="100"/>
          <a:sy n="83" d="100"/>
        </p:scale>
        <p:origin x="619"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AAC2F3-964D-45CA-A750-78361FBB1330}" type="datetimeFigureOut">
              <a:rPr lang="en-US" smtClean="0"/>
              <a:t>6/4/2022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44B6B-0941-43D5-86F2-59D00097E9DE}" type="slidenum">
              <a:rPr lang="en-US" smtClean="0"/>
              <a:t>‹#›</a:t>
            </a:fld>
            <a:endParaRPr lang="en-US"/>
          </a:p>
        </p:txBody>
      </p:sp>
    </p:spTree>
    <p:extLst>
      <p:ext uri="{BB962C8B-B14F-4D97-AF65-F5344CB8AC3E}">
        <p14:creationId xmlns:p14="http://schemas.microsoft.com/office/powerpoint/2010/main" val="8334776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1744B6B-0941-43D5-86F2-59D00097E9DE}" type="slidenum">
              <a:rPr lang="en-US" smtClean="0"/>
              <a:t>16</a:t>
            </a:fld>
            <a:endParaRPr lang="en-US"/>
          </a:p>
        </p:txBody>
      </p:sp>
    </p:spTree>
    <p:extLst>
      <p:ext uri="{BB962C8B-B14F-4D97-AF65-F5344CB8AC3E}">
        <p14:creationId xmlns:p14="http://schemas.microsoft.com/office/powerpoint/2010/main" val="4314030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272F509-C481-4091-801C-C622F932DCA2}" type="datetimeFigureOut">
              <a:rPr lang="en-US" smtClean="0"/>
              <a:t>6/4/2022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87DF7C-1704-4DA9-A5AE-8B54BDB64CE6}" type="slidenum">
              <a:rPr lang="en-US" smtClean="0"/>
              <a:t>‹#›</a:t>
            </a:fld>
            <a:endParaRPr lang="en-US"/>
          </a:p>
        </p:txBody>
      </p:sp>
    </p:spTree>
    <p:extLst>
      <p:ext uri="{BB962C8B-B14F-4D97-AF65-F5344CB8AC3E}">
        <p14:creationId xmlns:p14="http://schemas.microsoft.com/office/powerpoint/2010/main" val="254263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272F509-C481-4091-801C-C622F932DCA2}" type="datetimeFigureOut">
              <a:rPr lang="en-US" smtClean="0"/>
              <a:t>6/4/2022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87DF7C-1704-4DA9-A5AE-8B54BDB64CE6}" type="slidenum">
              <a:rPr lang="en-US" smtClean="0"/>
              <a:t>‹#›</a:t>
            </a:fld>
            <a:endParaRPr lang="en-US"/>
          </a:p>
        </p:txBody>
      </p:sp>
    </p:spTree>
    <p:extLst>
      <p:ext uri="{BB962C8B-B14F-4D97-AF65-F5344CB8AC3E}">
        <p14:creationId xmlns:p14="http://schemas.microsoft.com/office/powerpoint/2010/main" val="466680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272F509-C481-4091-801C-C622F932DCA2}" type="datetimeFigureOut">
              <a:rPr lang="en-US" smtClean="0"/>
              <a:t>6/4/2022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87DF7C-1704-4DA9-A5AE-8B54BDB64CE6}" type="slidenum">
              <a:rPr lang="en-US" smtClean="0"/>
              <a:t>‹#›</a:t>
            </a:fld>
            <a:endParaRPr lang="en-US"/>
          </a:p>
        </p:txBody>
      </p:sp>
    </p:spTree>
    <p:extLst>
      <p:ext uri="{BB962C8B-B14F-4D97-AF65-F5344CB8AC3E}">
        <p14:creationId xmlns:p14="http://schemas.microsoft.com/office/powerpoint/2010/main" val="25324715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272F509-C481-4091-801C-C622F932DCA2}" type="datetimeFigureOut">
              <a:rPr lang="en-US" smtClean="0"/>
              <a:t>6/4/2022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87DF7C-1704-4DA9-A5AE-8B54BDB64CE6}" type="slidenum">
              <a:rPr lang="en-US" smtClean="0"/>
              <a:t>‹#›</a:t>
            </a:fld>
            <a:endParaRPr lang="en-US"/>
          </a:p>
        </p:txBody>
      </p:sp>
    </p:spTree>
    <p:extLst>
      <p:ext uri="{BB962C8B-B14F-4D97-AF65-F5344CB8AC3E}">
        <p14:creationId xmlns:p14="http://schemas.microsoft.com/office/powerpoint/2010/main" val="8925179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272F509-C481-4091-801C-C622F932DCA2}" type="datetimeFigureOut">
              <a:rPr lang="en-US" smtClean="0"/>
              <a:t>6/4/2022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87DF7C-1704-4DA9-A5AE-8B54BDB64CE6}" type="slidenum">
              <a:rPr lang="en-US" smtClean="0"/>
              <a:t>‹#›</a:t>
            </a:fld>
            <a:endParaRPr lang="en-US"/>
          </a:p>
        </p:txBody>
      </p:sp>
    </p:spTree>
    <p:extLst>
      <p:ext uri="{BB962C8B-B14F-4D97-AF65-F5344CB8AC3E}">
        <p14:creationId xmlns:p14="http://schemas.microsoft.com/office/powerpoint/2010/main" val="548366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272F509-C481-4091-801C-C622F932DCA2}" type="datetimeFigureOut">
              <a:rPr lang="en-US" smtClean="0"/>
              <a:t>6/4/2022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87DF7C-1704-4DA9-A5AE-8B54BDB64CE6}" type="slidenum">
              <a:rPr lang="en-US" smtClean="0"/>
              <a:t>‹#›</a:t>
            </a:fld>
            <a:endParaRPr lang="en-US"/>
          </a:p>
        </p:txBody>
      </p:sp>
    </p:spTree>
    <p:extLst>
      <p:ext uri="{BB962C8B-B14F-4D97-AF65-F5344CB8AC3E}">
        <p14:creationId xmlns:p14="http://schemas.microsoft.com/office/powerpoint/2010/main" val="1583437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272F509-C481-4091-801C-C622F932DCA2}" type="datetimeFigureOut">
              <a:rPr lang="en-US" smtClean="0"/>
              <a:t>6/4/2022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887DF7C-1704-4DA9-A5AE-8B54BDB64CE6}" type="slidenum">
              <a:rPr lang="en-US" smtClean="0"/>
              <a:t>‹#›</a:t>
            </a:fld>
            <a:endParaRPr lang="en-US"/>
          </a:p>
        </p:txBody>
      </p:sp>
    </p:spTree>
    <p:extLst>
      <p:ext uri="{BB962C8B-B14F-4D97-AF65-F5344CB8AC3E}">
        <p14:creationId xmlns:p14="http://schemas.microsoft.com/office/powerpoint/2010/main" val="24546039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272F509-C481-4091-801C-C622F932DCA2}" type="datetimeFigureOut">
              <a:rPr lang="en-US" smtClean="0"/>
              <a:t>6/4/2022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887DF7C-1704-4DA9-A5AE-8B54BDB64CE6}" type="slidenum">
              <a:rPr lang="en-US" smtClean="0"/>
              <a:t>‹#›</a:t>
            </a:fld>
            <a:endParaRPr lang="en-US"/>
          </a:p>
        </p:txBody>
      </p:sp>
    </p:spTree>
    <p:extLst>
      <p:ext uri="{BB962C8B-B14F-4D97-AF65-F5344CB8AC3E}">
        <p14:creationId xmlns:p14="http://schemas.microsoft.com/office/powerpoint/2010/main" val="3926694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72F509-C481-4091-801C-C622F932DCA2}" type="datetimeFigureOut">
              <a:rPr lang="en-US" smtClean="0"/>
              <a:t>6/4/2022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887DF7C-1704-4DA9-A5AE-8B54BDB64CE6}" type="slidenum">
              <a:rPr lang="en-US" smtClean="0"/>
              <a:t>‹#›</a:t>
            </a:fld>
            <a:endParaRPr lang="en-US"/>
          </a:p>
        </p:txBody>
      </p:sp>
    </p:spTree>
    <p:extLst>
      <p:ext uri="{BB962C8B-B14F-4D97-AF65-F5344CB8AC3E}">
        <p14:creationId xmlns:p14="http://schemas.microsoft.com/office/powerpoint/2010/main" val="27515688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272F509-C481-4091-801C-C622F932DCA2}" type="datetimeFigureOut">
              <a:rPr lang="en-US" smtClean="0"/>
              <a:t>6/4/2022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87DF7C-1704-4DA9-A5AE-8B54BDB64CE6}" type="slidenum">
              <a:rPr lang="en-US" smtClean="0"/>
              <a:t>‹#›</a:t>
            </a:fld>
            <a:endParaRPr lang="en-US"/>
          </a:p>
        </p:txBody>
      </p:sp>
    </p:spTree>
    <p:extLst>
      <p:ext uri="{BB962C8B-B14F-4D97-AF65-F5344CB8AC3E}">
        <p14:creationId xmlns:p14="http://schemas.microsoft.com/office/powerpoint/2010/main" val="10349404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272F509-C481-4091-801C-C622F932DCA2}" type="datetimeFigureOut">
              <a:rPr lang="en-US" smtClean="0"/>
              <a:t>6/4/2022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87DF7C-1704-4DA9-A5AE-8B54BDB64CE6}" type="slidenum">
              <a:rPr lang="en-US" smtClean="0"/>
              <a:t>‹#›</a:t>
            </a:fld>
            <a:endParaRPr lang="en-US"/>
          </a:p>
        </p:txBody>
      </p:sp>
    </p:spTree>
    <p:extLst>
      <p:ext uri="{BB962C8B-B14F-4D97-AF65-F5344CB8AC3E}">
        <p14:creationId xmlns:p14="http://schemas.microsoft.com/office/powerpoint/2010/main" val="10578133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72F509-C481-4091-801C-C622F932DCA2}" type="datetimeFigureOut">
              <a:rPr lang="en-US" smtClean="0"/>
              <a:t>6/4/2022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87DF7C-1704-4DA9-A5AE-8B54BDB64CE6}" type="slidenum">
              <a:rPr lang="en-US" smtClean="0"/>
              <a:t>‹#›</a:t>
            </a:fld>
            <a:endParaRPr lang="en-US"/>
          </a:p>
        </p:txBody>
      </p:sp>
    </p:spTree>
    <p:extLst>
      <p:ext uri="{BB962C8B-B14F-4D97-AF65-F5344CB8AC3E}">
        <p14:creationId xmlns:p14="http://schemas.microsoft.com/office/powerpoint/2010/main" val="1178483438"/>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38997" y="935123"/>
            <a:ext cx="7877926" cy="646331"/>
          </a:xfrm>
          <a:prstGeom prst="rect">
            <a:avLst/>
          </a:prstGeom>
          <a:noFill/>
        </p:spPr>
        <p:txBody>
          <a:bodyPr wrap="none" lIns="91440" tIns="45720" rIns="91440" bIns="45720">
            <a:spAutoFit/>
          </a:bodyPr>
          <a:lstStyle/>
          <a:p>
            <a:pPr algn="ctr"/>
            <a:r>
              <a:rPr lang="en-US" sz="3600" b="1" dirty="0" smtClean="0">
                <a:ln w="0"/>
                <a:effectLst>
                  <a:outerShdw blurRad="38100" dist="19050" dir="2700000" algn="tl" rotWithShape="0">
                    <a:schemeClr val="dk1">
                      <a:alpha val="40000"/>
                    </a:schemeClr>
                  </a:outerShdw>
                </a:effectLst>
              </a:rPr>
              <a:t>Facial Expression Recognition using CNN</a:t>
            </a:r>
            <a:endParaRPr lang="en-US" sz="3600" b="1" cap="none" spc="0" dirty="0">
              <a:ln w="0"/>
              <a:solidFill>
                <a:schemeClr val="tx1"/>
              </a:solidFill>
              <a:effectLst>
                <a:outerShdw blurRad="38100" dist="19050" dir="2700000" algn="tl" rotWithShape="0">
                  <a:schemeClr val="dk1">
                    <a:alpha val="40000"/>
                  </a:schemeClr>
                </a:outerShdw>
              </a:effectLst>
            </a:endParaRPr>
          </a:p>
        </p:txBody>
      </p:sp>
      <p:sp>
        <p:nvSpPr>
          <p:cNvPr id="3" name="Rectangle 2"/>
          <p:cNvSpPr/>
          <p:nvPr/>
        </p:nvSpPr>
        <p:spPr>
          <a:xfrm>
            <a:off x="281605" y="2296601"/>
            <a:ext cx="6479659" cy="1631216"/>
          </a:xfrm>
          <a:prstGeom prst="rect">
            <a:avLst/>
          </a:prstGeom>
          <a:noFill/>
        </p:spPr>
        <p:txBody>
          <a:bodyPr wrap="none" lIns="91440" tIns="45720" rIns="91440" bIns="45720">
            <a:spAutoFit/>
          </a:bodyPr>
          <a:lstStyle/>
          <a:p>
            <a:pPr algn="ctr"/>
            <a:r>
              <a:rPr lang="en-US" sz="2000" cap="none" spc="0" dirty="0" smtClean="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NAME : Neelansh Pandey (1805210028)</a:t>
            </a:r>
          </a:p>
          <a:p>
            <a:pPr algn="ctr"/>
            <a:endParaRPr lang="en-US" sz="2000" cap="none" spc="0" dirty="0" smtClean="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a:p>
            <a:pPr algn="ctr"/>
            <a:r>
              <a:rPr lang="en-US" sz="2000" cap="none" spc="0" dirty="0" smtClean="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Ritesh Kumar Chaurasia </a:t>
            </a:r>
            <a:r>
              <a:rPr lang="en-US" sz="2000" dirty="0" smtClean="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(1805210043)</a:t>
            </a:r>
          </a:p>
          <a:p>
            <a:pPr algn="ctr"/>
            <a:endParaRPr lang="en-US" sz="2000" dirty="0" smtClean="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a:p>
            <a:pPr algn="ctr"/>
            <a:r>
              <a:rPr lang="en-US" sz="2000" cap="none" spc="0" dirty="0" smtClean="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       Eshan Singh (1805210019)</a:t>
            </a:r>
            <a:endParaRPr lang="en-US" sz="2000" cap="none" spc="0" dirty="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8" name="Rectangle 7"/>
          <p:cNvSpPr/>
          <p:nvPr/>
        </p:nvSpPr>
        <p:spPr>
          <a:xfrm>
            <a:off x="1036180" y="4837630"/>
            <a:ext cx="2153154" cy="400110"/>
          </a:xfrm>
          <a:prstGeom prst="rect">
            <a:avLst/>
          </a:prstGeom>
          <a:noFill/>
        </p:spPr>
        <p:txBody>
          <a:bodyPr wrap="none" lIns="91440" tIns="45720" rIns="91440" bIns="45720">
            <a:spAutoFit/>
          </a:bodyPr>
          <a:lstStyle/>
          <a:p>
            <a:pPr algn="ctr"/>
            <a:r>
              <a:rPr lang="en-US" sz="2000" b="0" cap="none" spc="0" dirty="0" smtClean="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BRANCH : C.S.E</a:t>
            </a:r>
            <a:endParaRPr lang="en-US" sz="2000" b="0" cap="none" spc="0" dirty="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9" name="Rectangle 8"/>
          <p:cNvSpPr/>
          <p:nvPr/>
        </p:nvSpPr>
        <p:spPr>
          <a:xfrm>
            <a:off x="1036180" y="5432407"/>
            <a:ext cx="2193229" cy="400110"/>
          </a:xfrm>
          <a:prstGeom prst="rect">
            <a:avLst/>
          </a:prstGeom>
          <a:noFill/>
        </p:spPr>
        <p:txBody>
          <a:bodyPr wrap="none" lIns="91440" tIns="45720" rIns="91440" bIns="45720">
            <a:spAutoFit/>
          </a:bodyPr>
          <a:lstStyle/>
          <a:p>
            <a:pPr algn="ctr"/>
            <a:r>
              <a:rPr lang="en-US" sz="2000" b="0" cap="none" spc="0" dirty="0" smtClean="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SEMESTER : VIII</a:t>
            </a:r>
            <a:endParaRPr lang="en-US" sz="2000" b="0" cap="none" spc="0" dirty="0">
              <a:ln w="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pic>
        <p:nvPicPr>
          <p:cNvPr id="3074" name="Picture 2" descr="Institute of Engineering and Technology - Wikipedia"/>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151701" y="633471"/>
            <a:ext cx="1833791" cy="1833791"/>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6601750" y="4776075"/>
            <a:ext cx="3466846" cy="461665"/>
          </a:xfrm>
          <a:prstGeom prst="rect">
            <a:avLst/>
          </a:prstGeom>
          <a:noFill/>
        </p:spPr>
        <p:txBody>
          <a:bodyPr wrap="none" lIns="91440" tIns="45720" rIns="91440" bIns="45720">
            <a:spAutoFit/>
          </a:bodyPr>
          <a:lstStyle/>
          <a:p>
            <a:pPr algn="ctr"/>
            <a:r>
              <a:rPr lang="en-US" sz="2400" b="0" cap="none" spc="0" dirty="0" smtClean="0">
                <a:ln w="0"/>
                <a:solidFill>
                  <a:schemeClr val="tx1"/>
                </a:solidFill>
                <a:effectLst>
                  <a:outerShdw blurRad="38100" dist="19050" dir="2700000" algn="tl" rotWithShape="0">
                    <a:schemeClr val="dk1">
                      <a:alpha val="40000"/>
                    </a:schemeClr>
                  </a:outerShdw>
                </a:effectLst>
              </a:rPr>
              <a:t>Supervisor: Prof YN Singh</a:t>
            </a:r>
            <a:endParaRPr lang="en-US" sz="2400" b="0" cap="none" spc="0" dirty="0">
              <a:ln w="0"/>
              <a:solidFill>
                <a:schemeClr val="tx1"/>
              </a:solidFill>
              <a:effectLst>
                <a:outerShdw blurRad="38100" dist="19050" dir="2700000" algn="tl" rotWithShape="0">
                  <a:schemeClr val="dk1">
                    <a:alpha val="40000"/>
                  </a:schemeClr>
                </a:outerShdw>
              </a:effectLst>
            </a:endParaRPr>
          </a:p>
        </p:txBody>
      </p:sp>
      <p:sp>
        <p:nvSpPr>
          <p:cNvPr id="7" name="Rectangle 6"/>
          <p:cNvSpPr/>
          <p:nvPr/>
        </p:nvSpPr>
        <p:spPr>
          <a:xfrm>
            <a:off x="6485810" y="5307416"/>
            <a:ext cx="5005858" cy="461665"/>
          </a:xfrm>
          <a:prstGeom prst="rect">
            <a:avLst/>
          </a:prstGeom>
          <a:noFill/>
        </p:spPr>
        <p:txBody>
          <a:bodyPr wrap="none" lIns="91440" tIns="45720" rIns="91440" bIns="45720">
            <a:spAutoFit/>
          </a:bodyPr>
          <a:lstStyle/>
          <a:p>
            <a:pPr algn="ctr"/>
            <a:r>
              <a:rPr lang="en-US" sz="2400" b="0" cap="none" spc="0" dirty="0" smtClean="0">
                <a:ln w="0"/>
                <a:solidFill>
                  <a:schemeClr val="tx1"/>
                </a:solidFill>
                <a:effectLst>
                  <a:outerShdw blurRad="38100" dist="19050" dir="2700000" algn="tl" rotWithShape="0">
                    <a:schemeClr val="dk1">
                      <a:alpha val="40000"/>
                    </a:schemeClr>
                  </a:outerShdw>
                </a:effectLst>
              </a:rPr>
              <a:t>Co-Supervisor: Ms. Deepali Awasthi</a:t>
            </a:r>
            <a:endParaRPr lang="en-US" sz="2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6747308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22975" y="378043"/>
            <a:ext cx="4895892" cy="584775"/>
          </a:xfrm>
          <a:prstGeom prst="rect">
            <a:avLst/>
          </a:prstGeom>
          <a:noFill/>
        </p:spPr>
        <p:txBody>
          <a:bodyPr wrap="none" lIns="91440" tIns="45720" rIns="91440" bIns="45720">
            <a:spAutoFit/>
          </a:bodyPr>
          <a:lstStyle/>
          <a:p>
            <a:pPr algn="ctr"/>
            <a:r>
              <a:rPr lang="en-US" sz="3200" b="0" cap="none" spc="0" dirty="0" smtClean="0">
                <a:ln w="0"/>
                <a:solidFill>
                  <a:schemeClr val="tx1"/>
                </a:solidFill>
                <a:effectLst>
                  <a:outerShdw blurRad="38100" dist="19050" dir="2700000" algn="tl" rotWithShape="0">
                    <a:schemeClr val="dk1">
                      <a:alpha val="40000"/>
                    </a:schemeClr>
                  </a:outerShdw>
                </a:effectLst>
              </a:rPr>
              <a:t>Image Data Preprocessing</a:t>
            </a:r>
            <a:endParaRPr lang="en-US" sz="3200" b="0" cap="none" spc="0" dirty="0">
              <a:ln w="0"/>
              <a:solidFill>
                <a:schemeClr val="tx1"/>
              </a:solidFill>
              <a:effectLst>
                <a:outerShdw blurRad="38100" dist="19050" dir="2700000" algn="tl" rotWithShape="0">
                  <a:schemeClr val="dk1">
                    <a:alpha val="40000"/>
                  </a:schemeClr>
                </a:outerShdw>
              </a:effectLst>
            </a:endParaRPr>
          </a:p>
        </p:txBody>
      </p:sp>
      <p:sp>
        <p:nvSpPr>
          <p:cNvPr id="3" name="Rectangle 2"/>
          <p:cNvSpPr/>
          <p:nvPr/>
        </p:nvSpPr>
        <p:spPr>
          <a:xfrm>
            <a:off x="1273565" y="1324367"/>
            <a:ext cx="9210348" cy="2585323"/>
          </a:xfrm>
          <a:prstGeom prst="rect">
            <a:avLst/>
          </a:prstGeom>
          <a:solidFill>
            <a:schemeClr val="bg2"/>
          </a:solidFill>
        </p:spPr>
        <p:txBody>
          <a:bodyPr wrap="square">
            <a:spAutoFit/>
          </a:bodyPr>
          <a:lstStyle/>
          <a:p>
            <a:pPr algn="just"/>
            <a:r>
              <a:rPr lang="en-US" dirty="0" smtClean="0">
                <a:latin typeface="Arial" panose="020B0604020202020204" pitchFamily="34" charset="0"/>
                <a:cs typeface="Arial" panose="020B0604020202020204" pitchFamily="34" charset="0"/>
              </a:rPr>
              <a:t>Image </a:t>
            </a:r>
            <a:r>
              <a:rPr lang="en-US" dirty="0">
                <a:latin typeface="Arial" panose="020B0604020202020204" pitchFamily="34" charset="0"/>
                <a:cs typeface="Arial" panose="020B0604020202020204" pitchFamily="34" charset="0"/>
              </a:rPr>
              <a:t>preprocessing are the steps taken to format images before they are used by model training and inference. This includes, but is not limited to, </a:t>
            </a:r>
            <a:r>
              <a:rPr lang="en-US" dirty="0" smtClean="0">
                <a:latin typeface="Arial" panose="020B0604020202020204" pitchFamily="34" charset="0"/>
                <a:cs typeface="Arial" panose="020B0604020202020204" pitchFamily="34" charset="0"/>
              </a:rPr>
              <a:t>resizing,</a:t>
            </a:r>
            <a:r>
              <a:rPr lang="en-US" dirty="0">
                <a:latin typeface="Arial" panose="020B0604020202020204" pitchFamily="34" charset="0"/>
                <a:cs typeface="Arial" panose="020B0604020202020204" pitchFamily="34" charset="0"/>
              </a:rPr>
              <a:t> </a:t>
            </a:r>
            <a:r>
              <a:rPr lang="en-US" dirty="0" smtClean="0">
                <a:latin typeface="Arial" panose="020B0604020202020204" pitchFamily="34" charset="0"/>
                <a:cs typeface="Arial" panose="020B0604020202020204" pitchFamily="34" charset="0"/>
              </a:rPr>
              <a:t>orienting, </a:t>
            </a:r>
            <a:r>
              <a:rPr lang="en-US" dirty="0">
                <a:latin typeface="Arial" panose="020B0604020202020204" pitchFamily="34" charset="0"/>
                <a:cs typeface="Arial" panose="020B0604020202020204" pitchFamily="34" charset="0"/>
              </a:rPr>
              <a:t>and </a:t>
            </a:r>
            <a:r>
              <a:rPr lang="en-US" dirty="0" smtClean="0">
                <a:latin typeface="Arial" panose="020B0604020202020204" pitchFamily="34" charset="0"/>
                <a:cs typeface="Arial" panose="020B0604020202020204" pitchFamily="34" charset="0"/>
              </a:rPr>
              <a:t>color corrections. Preprocessing </a:t>
            </a:r>
            <a:r>
              <a:rPr lang="en-US" dirty="0">
                <a:latin typeface="Arial" panose="020B0604020202020204" pitchFamily="34" charset="0"/>
                <a:cs typeface="Arial" panose="020B0604020202020204" pitchFamily="34" charset="0"/>
              </a:rPr>
              <a:t>is required to clean image data for model input</a:t>
            </a:r>
            <a:r>
              <a:rPr lang="en-US" dirty="0" smtClean="0">
                <a:latin typeface="Arial" panose="020B0604020202020204" pitchFamily="34" charset="0"/>
                <a:cs typeface="Arial" panose="020B0604020202020204" pitchFamily="34" charset="0"/>
              </a:rPr>
              <a:t>.</a:t>
            </a:r>
            <a:r>
              <a:rPr lang="en-US" dirty="0">
                <a:latin typeface="Arial" panose="020B0604020202020204" pitchFamily="34" charset="0"/>
                <a:cs typeface="Arial" panose="020B0604020202020204" pitchFamily="34" charset="0"/>
              </a:rPr>
              <a:t> Image preprocessing may also decrease model training time and increase model inference speed.  Image Preprocessing can be done using OpenCV</a:t>
            </a:r>
            <a:r>
              <a:rPr lang="en-US" dirty="0" smtClean="0">
                <a:latin typeface="Arial" panose="020B060402020202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a:p>
            <a:pPr algn="just"/>
            <a:endParaRPr lang="en-US" dirty="0">
              <a:latin typeface="Arial" panose="020B0604020202020204" pitchFamily="34" charset="0"/>
              <a:cs typeface="Arial" panose="020B0604020202020204" pitchFamily="34" charset="0"/>
            </a:endParaRPr>
          </a:p>
          <a:p>
            <a:pPr algn="just"/>
            <a:r>
              <a:rPr lang="en-US" dirty="0" smtClean="0">
                <a:latin typeface="Arial" panose="020B0604020202020204" pitchFamily="34" charset="0"/>
                <a:cs typeface="Arial" panose="020B0604020202020204" pitchFamily="34" charset="0"/>
              </a:rPr>
              <a:t>E.g. - </a:t>
            </a:r>
            <a:r>
              <a:rPr lang="en-US" dirty="0">
                <a:latin typeface="Arial" panose="020B0604020202020204" pitchFamily="34" charset="0"/>
                <a:cs typeface="Arial" panose="020B0604020202020204" pitchFamily="34" charset="0"/>
              </a:rPr>
              <a:t> </a:t>
            </a:r>
            <a:r>
              <a:rPr lang="en-US" dirty="0" smtClean="0">
                <a:latin typeface="Arial" panose="020B0604020202020204" pitchFamily="34" charset="0"/>
                <a:cs typeface="Arial" panose="020B0604020202020204" pitchFamily="34" charset="0"/>
              </a:rPr>
              <a:t>Fully </a:t>
            </a:r>
            <a:r>
              <a:rPr lang="en-US" dirty="0">
                <a:latin typeface="Arial" panose="020B0604020202020204" pitchFamily="34" charset="0"/>
                <a:cs typeface="Arial" panose="020B0604020202020204" pitchFamily="34" charset="0"/>
              </a:rPr>
              <a:t>connected layers in convolutional neural networks required that all images are the same sized </a:t>
            </a:r>
            <a:r>
              <a:rPr lang="en-US" dirty="0" smtClean="0">
                <a:latin typeface="Arial" panose="020B0604020202020204" pitchFamily="34" charset="0"/>
                <a:cs typeface="Arial" panose="020B0604020202020204" pitchFamily="34" charset="0"/>
              </a:rPr>
              <a:t>arrays which can be done by Image Preprocessing. </a:t>
            </a:r>
            <a:endParaRPr lang="en-US" dirty="0">
              <a:latin typeface="Arial" panose="020B0604020202020204" pitchFamily="34" charset="0"/>
              <a:cs typeface="Arial" panose="020B0604020202020204" pitchFamily="34" charset="0"/>
            </a:endParaRPr>
          </a:p>
          <a:p>
            <a:pPr algn="just"/>
            <a:endParaRPr lang="en-US" dirty="0" smtClean="0">
              <a:latin typeface="Arial" panose="020B0604020202020204" pitchFamily="34" charset="0"/>
              <a:cs typeface="Arial" panose="020B0604020202020204" pitchFamily="34" charset="0"/>
            </a:endParaRPr>
          </a:p>
        </p:txBody>
      </p:sp>
      <p:pic>
        <p:nvPicPr>
          <p:cNvPr id="3076" name="Picture 4" descr="Basics of Data Preprocessing. Basic Understandings and Techniques of… | by  Oscar Daniel Hutajulu | Easyread | Mediu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45153" y="4271239"/>
            <a:ext cx="2542358" cy="18341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215280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46578" y="314670"/>
            <a:ext cx="4927759" cy="584775"/>
          </a:xfrm>
          <a:prstGeom prst="rect">
            <a:avLst/>
          </a:prstGeom>
          <a:noFill/>
        </p:spPr>
        <p:txBody>
          <a:bodyPr wrap="none" lIns="91440" tIns="45720" rIns="91440" bIns="45720">
            <a:spAutoFit/>
          </a:bodyPr>
          <a:lstStyle/>
          <a:p>
            <a:pPr algn="ctr"/>
            <a:r>
              <a:rPr lang="en-US" sz="3200" b="0" cap="none" spc="0" dirty="0" smtClean="0">
                <a:ln w="0"/>
                <a:solidFill>
                  <a:schemeClr val="tx1"/>
                </a:solidFill>
                <a:effectLst>
                  <a:outerShdw blurRad="38100" dist="19050" dir="2700000" algn="tl" rotWithShape="0">
                    <a:schemeClr val="dk1">
                      <a:alpha val="40000"/>
                    </a:schemeClr>
                  </a:outerShdw>
                </a:effectLst>
              </a:rPr>
              <a:t>Image Data Augmentation</a:t>
            </a:r>
            <a:endParaRPr lang="en-US" sz="3200" b="0" cap="none" spc="0" dirty="0">
              <a:ln w="0"/>
              <a:solidFill>
                <a:schemeClr val="tx1"/>
              </a:solidFill>
              <a:effectLst>
                <a:outerShdw blurRad="38100" dist="19050" dir="2700000" algn="tl" rotWithShape="0">
                  <a:schemeClr val="dk1">
                    <a:alpha val="40000"/>
                  </a:schemeClr>
                </a:outerShdw>
              </a:effectLst>
            </a:endParaRPr>
          </a:p>
        </p:txBody>
      </p:sp>
      <p:sp>
        <p:nvSpPr>
          <p:cNvPr id="3" name="Rectangle 2"/>
          <p:cNvSpPr/>
          <p:nvPr/>
        </p:nvSpPr>
        <p:spPr>
          <a:xfrm>
            <a:off x="1093961" y="1238595"/>
            <a:ext cx="9478979" cy="2308324"/>
          </a:xfrm>
          <a:prstGeom prst="rect">
            <a:avLst/>
          </a:prstGeom>
          <a:solidFill>
            <a:schemeClr val="bg2"/>
          </a:solidFill>
        </p:spPr>
        <p:txBody>
          <a:bodyPr wrap="square">
            <a:spAutoFit/>
          </a:bodyPr>
          <a:lstStyle/>
          <a:p>
            <a:pPr algn="just"/>
            <a:r>
              <a:rPr lang="en-US" dirty="0">
                <a:latin typeface="Arial" panose="020B0604020202020204" pitchFamily="34" charset="0"/>
                <a:cs typeface="Arial" panose="020B0604020202020204" pitchFamily="34" charset="0"/>
              </a:rPr>
              <a:t>Image augmentation are manipulations applied to images to create different versions of similar content in order to expose the model to a wider array of training examples. For example, randomly altering rotation, brightness, or </a:t>
            </a:r>
            <a:r>
              <a:rPr lang="en-US" dirty="0" smtClean="0">
                <a:latin typeface="Arial" panose="020B0604020202020204" pitchFamily="34" charset="0"/>
                <a:cs typeface="Arial" panose="020B0604020202020204" pitchFamily="34" charset="0"/>
              </a:rPr>
              <a:t>scale of input image</a:t>
            </a:r>
            <a:r>
              <a:rPr lang="en-US" dirty="0">
                <a:latin typeface="Arial" panose="020B0604020202020204" pitchFamily="34" charset="0"/>
                <a:cs typeface="Arial" panose="020B0604020202020204" pitchFamily="34" charset="0"/>
              </a:rPr>
              <a:t> requires that a </a:t>
            </a:r>
            <a:r>
              <a:rPr lang="en-US" dirty="0" smtClean="0">
                <a:latin typeface="Arial" panose="020B0604020202020204" pitchFamily="34" charset="0"/>
                <a:cs typeface="Arial" panose="020B0604020202020204" pitchFamily="34" charset="0"/>
              </a:rPr>
              <a:t>model</a:t>
            </a:r>
            <a:r>
              <a:rPr lang="en-US" dirty="0">
                <a:latin typeface="Arial" panose="020B0604020202020204" pitchFamily="34" charset="0"/>
                <a:cs typeface="Arial" panose="020B0604020202020204" pitchFamily="34" charset="0"/>
              </a:rPr>
              <a:t> consider what an image subject looks like in a variety of situations</a:t>
            </a:r>
            <a:r>
              <a:rPr lang="en-US" dirty="0" smtClean="0">
                <a:latin typeface="Arial" panose="020B0604020202020204" pitchFamily="34" charset="0"/>
                <a:cs typeface="Arial" panose="020B0604020202020204" pitchFamily="34" charset="0"/>
              </a:rPr>
              <a:t>.</a:t>
            </a:r>
          </a:p>
          <a:p>
            <a:pPr algn="just"/>
            <a:endParaRPr lang="en-US" dirty="0">
              <a:latin typeface="Arial" panose="020B0604020202020204" pitchFamily="34" charset="0"/>
              <a:cs typeface="Arial" panose="020B0604020202020204" pitchFamily="34" charset="0"/>
            </a:endParaRPr>
          </a:p>
          <a:p>
            <a:pPr algn="just"/>
            <a:r>
              <a:rPr lang="en-US" dirty="0">
                <a:latin typeface="Arial" panose="020B0604020202020204" pitchFamily="34" charset="0"/>
                <a:cs typeface="Arial" panose="020B0604020202020204" pitchFamily="34" charset="0"/>
              </a:rPr>
              <a:t>Image augmentation creates new training examples out of existing training </a:t>
            </a:r>
            <a:r>
              <a:rPr lang="en-US" dirty="0" smtClean="0">
                <a:latin typeface="Arial" panose="020B0604020202020204" pitchFamily="34" charset="0"/>
                <a:cs typeface="Arial" panose="020B0604020202020204" pitchFamily="34" charset="0"/>
              </a:rPr>
              <a:t>data. This </a:t>
            </a:r>
            <a:r>
              <a:rPr lang="en-US" dirty="0">
                <a:latin typeface="Arial" panose="020B0604020202020204" pitchFamily="34" charset="0"/>
                <a:cs typeface="Arial" panose="020B0604020202020204" pitchFamily="34" charset="0"/>
              </a:rPr>
              <a:t>is particularly important when collected datasets may be </a:t>
            </a:r>
            <a:r>
              <a:rPr lang="en-US" dirty="0" smtClean="0">
                <a:latin typeface="Arial" panose="020B0604020202020204" pitchFamily="34" charset="0"/>
                <a:cs typeface="Arial" panose="020B0604020202020204" pitchFamily="34" charset="0"/>
              </a:rPr>
              <a:t>small. It is done using Image Data Generator.</a:t>
            </a:r>
            <a:endParaRPr lang="en-US"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2"/>
          <a:stretch>
            <a:fillRect/>
          </a:stretch>
        </p:blipFill>
        <p:spPr>
          <a:xfrm>
            <a:off x="1842350" y="4307925"/>
            <a:ext cx="7736216" cy="1377445"/>
          </a:xfrm>
          <a:prstGeom prst="rect">
            <a:avLst/>
          </a:prstGeom>
        </p:spPr>
      </p:pic>
    </p:spTree>
    <p:extLst>
      <p:ext uri="{BB962C8B-B14F-4D97-AF65-F5344CB8AC3E}">
        <p14:creationId xmlns:p14="http://schemas.microsoft.com/office/powerpoint/2010/main" val="416853888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10399" y="1877678"/>
            <a:ext cx="4561249" cy="461665"/>
          </a:xfrm>
          <a:prstGeom prst="rect">
            <a:avLst/>
          </a:prstGeom>
          <a:noFill/>
        </p:spPr>
        <p:txBody>
          <a:bodyPr wrap="none" lIns="91440" tIns="45720" rIns="91440" bIns="45720">
            <a:spAutoFit/>
          </a:bodyPr>
          <a:lstStyle/>
          <a:p>
            <a:pPr algn="ctr"/>
            <a:r>
              <a:rPr lang="en-US" sz="2400" b="0" cap="none" spc="0" dirty="0" smtClean="0">
                <a:ln w="0"/>
                <a:solidFill>
                  <a:schemeClr val="tx1"/>
                </a:solidFill>
                <a:effectLst>
                  <a:outerShdw blurRad="38100" dist="19050" dir="2700000" algn="tl" rotWithShape="0">
                    <a:schemeClr val="dk1">
                      <a:alpha val="40000"/>
                    </a:schemeClr>
                  </a:outerShdw>
                </a:effectLst>
              </a:rPr>
              <a:t>Convolution Neural Network (CNN)</a:t>
            </a:r>
            <a:endParaRPr lang="en-US" sz="2400" b="0" cap="none" spc="0" dirty="0">
              <a:ln w="0"/>
              <a:solidFill>
                <a:schemeClr val="tx1"/>
              </a:solidFill>
              <a:effectLst>
                <a:outerShdw blurRad="38100" dist="19050" dir="2700000" algn="tl" rotWithShape="0">
                  <a:schemeClr val="dk1">
                    <a:alpha val="40000"/>
                  </a:schemeClr>
                </a:outerShdw>
              </a:effectLst>
            </a:endParaRPr>
          </a:p>
        </p:txBody>
      </p:sp>
      <p:sp>
        <p:nvSpPr>
          <p:cNvPr id="3" name="Rectangle 2"/>
          <p:cNvSpPr/>
          <p:nvPr/>
        </p:nvSpPr>
        <p:spPr>
          <a:xfrm>
            <a:off x="1210399" y="2476123"/>
            <a:ext cx="8503967" cy="1754326"/>
          </a:xfrm>
          <a:prstGeom prst="rect">
            <a:avLst/>
          </a:prstGeom>
          <a:solidFill>
            <a:schemeClr val="bg2"/>
          </a:solidFill>
        </p:spPr>
        <p:txBody>
          <a:bodyPr wrap="square">
            <a:spAutoFit/>
          </a:bodyPr>
          <a:lstStyle/>
          <a:p>
            <a:pPr algn="just"/>
            <a:r>
              <a:rPr lang="en-US" dirty="0">
                <a:latin typeface="arial" panose="020B0604020202020204" pitchFamily="34" charset="0"/>
              </a:rPr>
              <a:t>A convolutional neural network (CNN) is a type of artificial neural network used in image recognition and processing that is specifically designed to process pixel data</a:t>
            </a:r>
            <a:r>
              <a:rPr lang="en-US" dirty="0" smtClean="0">
                <a:latin typeface="arial" panose="020B0604020202020204" pitchFamily="34" charset="0"/>
              </a:rPr>
              <a:t>.</a:t>
            </a:r>
          </a:p>
          <a:p>
            <a:pPr algn="just"/>
            <a:endParaRPr lang="en-US" dirty="0">
              <a:latin typeface="arial" panose="020B0604020202020204" pitchFamily="34" charset="0"/>
            </a:endParaRPr>
          </a:p>
          <a:p>
            <a:pPr algn="just"/>
            <a:r>
              <a:rPr lang="en-US" dirty="0"/>
              <a:t>The convolution layers are used to help the computer determine features that could be missed in simply flattening an image into its pixel values. </a:t>
            </a:r>
            <a:endParaRPr lang="en-US" dirty="0" smtClean="0"/>
          </a:p>
        </p:txBody>
      </p:sp>
      <p:pic>
        <p:nvPicPr>
          <p:cNvPr id="5" name="Picture 4"/>
          <p:cNvPicPr>
            <a:picLocks noChangeAspect="1"/>
          </p:cNvPicPr>
          <p:nvPr/>
        </p:nvPicPr>
        <p:blipFill>
          <a:blip r:embed="rId2"/>
          <a:stretch>
            <a:fillRect/>
          </a:stretch>
        </p:blipFill>
        <p:spPr>
          <a:xfrm>
            <a:off x="1210401" y="4367229"/>
            <a:ext cx="5914676" cy="2107201"/>
          </a:xfrm>
          <a:prstGeom prst="rect">
            <a:avLst/>
          </a:prstGeom>
        </p:spPr>
      </p:pic>
      <p:sp>
        <p:nvSpPr>
          <p:cNvPr id="4" name="Rectangle 3"/>
          <p:cNvSpPr/>
          <p:nvPr/>
        </p:nvSpPr>
        <p:spPr>
          <a:xfrm>
            <a:off x="2387469" y="287531"/>
            <a:ext cx="6149825" cy="584775"/>
          </a:xfrm>
          <a:prstGeom prst="rect">
            <a:avLst/>
          </a:prstGeom>
          <a:noFill/>
        </p:spPr>
        <p:txBody>
          <a:bodyPr wrap="none" lIns="91440" tIns="45720" rIns="91440" bIns="45720">
            <a:spAutoFit/>
          </a:bodyPr>
          <a:lstStyle/>
          <a:p>
            <a:pPr algn="ctr"/>
            <a:r>
              <a:rPr lang="en-US" sz="3200" b="0" cap="none" spc="0" dirty="0" smtClean="0">
                <a:ln w="0"/>
                <a:solidFill>
                  <a:schemeClr val="tx1"/>
                </a:solidFill>
                <a:effectLst>
                  <a:outerShdw blurRad="38100" dist="19050" dir="2700000" algn="tl" rotWithShape="0">
                    <a:schemeClr val="dk1">
                      <a:alpha val="40000"/>
                    </a:schemeClr>
                  </a:outerShdw>
                </a:effectLst>
              </a:rPr>
              <a:t>Feature Extraction and Training</a:t>
            </a:r>
            <a:endParaRPr lang="en-US" sz="3200" b="0" cap="none" spc="0" dirty="0">
              <a:ln w="0"/>
              <a:solidFill>
                <a:schemeClr val="tx1"/>
              </a:solidFill>
              <a:effectLst>
                <a:outerShdw blurRad="38100" dist="19050" dir="2700000" algn="tl" rotWithShape="0">
                  <a:schemeClr val="dk1">
                    <a:alpha val="40000"/>
                  </a:schemeClr>
                </a:outerShdw>
              </a:effectLst>
            </a:endParaRPr>
          </a:p>
        </p:txBody>
      </p:sp>
      <p:sp>
        <p:nvSpPr>
          <p:cNvPr id="6" name="Rectangle 5"/>
          <p:cNvSpPr/>
          <p:nvPr/>
        </p:nvSpPr>
        <p:spPr>
          <a:xfrm>
            <a:off x="1210399" y="1160928"/>
            <a:ext cx="8503967" cy="369332"/>
          </a:xfrm>
          <a:prstGeom prst="rect">
            <a:avLst/>
          </a:prstGeom>
          <a:solidFill>
            <a:schemeClr val="bg2"/>
          </a:solidFill>
        </p:spPr>
        <p:txBody>
          <a:bodyPr wrap="square">
            <a:spAutoFit/>
          </a:bodyPr>
          <a:lstStyle/>
          <a:p>
            <a:r>
              <a:rPr lang="en-US" dirty="0" smtClean="0"/>
              <a:t>Feature Extraction and Training will be done using Convolution Neural Network.</a:t>
            </a:r>
            <a:endParaRPr lang="en-US" dirty="0"/>
          </a:p>
        </p:txBody>
      </p:sp>
    </p:spTree>
    <p:extLst>
      <p:ext uri="{BB962C8B-B14F-4D97-AF65-F5344CB8AC3E}">
        <p14:creationId xmlns:p14="http://schemas.microsoft.com/office/powerpoint/2010/main" val="26014422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82072" y="383440"/>
            <a:ext cx="2777363" cy="400110"/>
          </a:xfrm>
          <a:prstGeom prst="rect">
            <a:avLst/>
          </a:prstGeom>
        </p:spPr>
        <p:txBody>
          <a:bodyPr wrap="none">
            <a:spAutoFit/>
          </a:bodyPr>
          <a:lstStyle/>
          <a:p>
            <a:r>
              <a:rPr lang="en-US" sz="2000" dirty="0" smtClean="0">
                <a:ln w="0"/>
                <a:effectLst>
                  <a:outerShdw blurRad="38100" dist="19050" dir="2700000" algn="tl" rotWithShape="0">
                    <a:schemeClr val="dk1">
                      <a:alpha val="40000"/>
                    </a:schemeClr>
                  </a:outerShdw>
                </a:effectLst>
              </a:rPr>
              <a:t>Creating the CNN model:</a:t>
            </a:r>
            <a:endParaRPr lang="en-US" sz="2000" dirty="0"/>
          </a:p>
        </p:txBody>
      </p:sp>
      <p:sp>
        <p:nvSpPr>
          <p:cNvPr id="4" name="Rectangle 3"/>
          <p:cNvSpPr/>
          <p:nvPr/>
        </p:nvSpPr>
        <p:spPr>
          <a:xfrm rot="16200000">
            <a:off x="1098402" y="1789508"/>
            <a:ext cx="1493821" cy="49794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solidFill>
                  <a:schemeClr val="tx1"/>
                </a:solidFill>
              </a:rPr>
              <a:t>Input</a:t>
            </a:r>
            <a:endParaRPr lang="en-US" dirty="0">
              <a:solidFill>
                <a:schemeClr val="tx1"/>
              </a:solidFill>
            </a:endParaRPr>
          </a:p>
        </p:txBody>
      </p:sp>
      <p:cxnSp>
        <p:nvCxnSpPr>
          <p:cNvPr id="6" name="Straight Arrow Connector 5"/>
          <p:cNvCxnSpPr>
            <a:stCxn id="4" idx="2"/>
          </p:cNvCxnSpPr>
          <p:nvPr/>
        </p:nvCxnSpPr>
        <p:spPr>
          <a:xfrm>
            <a:off x="2094283" y="2038478"/>
            <a:ext cx="2771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rot="16200000">
            <a:off x="1932380" y="1821196"/>
            <a:ext cx="1321806" cy="434566"/>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smtClean="0"/>
              <a:t>Layer 1</a:t>
            </a:r>
            <a:endParaRPr lang="en-US" dirty="0"/>
          </a:p>
        </p:txBody>
      </p:sp>
      <p:sp>
        <p:nvSpPr>
          <p:cNvPr id="8" name="Rectangle 7"/>
          <p:cNvSpPr/>
          <p:nvPr/>
        </p:nvSpPr>
        <p:spPr>
          <a:xfrm rot="16200000">
            <a:off x="2608216" y="1821197"/>
            <a:ext cx="1321806" cy="434566"/>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smtClean="0"/>
              <a:t>Layer 2</a:t>
            </a:r>
            <a:endParaRPr lang="en-US" dirty="0"/>
          </a:p>
        </p:txBody>
      </p:sp>
      <p:sp>
        <p:nvSpPr>
          <p:cNvPr id="9" name="Rectangle 8"/>
          <p:cNvSpPr/>
          <p:nvPr/>
        </p:nvSpPr>
        <p:spPr>
          <a:xfrm rot="16200000">
            <a:off x="3251012" y="1821197"/>
            <a:ext cx="1321806" cy="434566"/>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smtClean="0"/>
              <a:t>Layer 3</a:t>
            </a:r>
            <a:endParaRPr lang="en-US" dirty="0"/>
          </a:p>
        </p:txBody>
      </p:sp>
      <p:sp>
        <p:nvSpPr>
          <p:cNvPr id="10" name="Rectangle 9"/>
          <p:cNvSpPr/>
          <p:nvPr/>
        </p:nvSpPr>
        <p:spPr>
          <a:xfrm rot="16200000">
            <a:off x="3947884" y="1809073"/>
            <a:ext cx="1321806" cy="434566"/>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smtClean="0"/>
              <a:t>Layer 4</a:t>
            </a:r>
            <a:endParaRPr lang="en-US" dirty="0"/>
          </a:p>
        </p:txBody>
      </p:sp>
      <p:sp>
        <p:nvSpPr>
          <p:cNvPr id="11" name="Rectangle 10"/>
          <p:cNvSpPr/>
          <p:nvPr/>
        </p:nvSpPr>
        <p:spPr>
          <a:xfrm rot="16200000">
            <a:off x="4659321" y="1814410"/>
            <a:ext cx="1321806" cy="434566"/>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smtClean="0"/>
              <a:t>Layer 5</a:t>
            </a:r>
            <a:endParaRPr lang="en-US" dirty="0"/>
          </a:p>
        </p:txBody>
      </p:sp>
      <p:cxnSp>
        <p:nvCxnSpPr>
          <p:cNvPr id="13" name="Straight Arrow Connector 12"/>
          <p:cNvCxnSpPr>
            <a:stCxn id="7" idx="2"/>
            <a:endCxn id="8" idx="0"/>
          </p:cNvCxnSpPr>
          <p:nvPr/>
        </p:nvCxnSpPr>
        <p:spPr>
          <a:xfrm>
            <a:off x="2810566" y="2038479"/>
            <a:ext cx="241270"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8" idx="2"/>
            <a:endCxn id="9" idx="0"/>
          </p:cNvCxnSpPr>
          <p:nvPr/>
        </p:nvCxnSpPr>
        <p:spPr>
          <a:xfrm>
            <a:off x="3486402" y="2038480"/>
            <a:ext cx="20823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9" idx="2"/>
            <a:endCxn id="10" idx="0"/>
          </p:cNvCxnSpPr>
          <p:nvPr/>
        </p:nvCxnSpPr>
        <p:spPr>
          <a:xfrm flipV="1">
            <a:off x="4129198" y="2026356"/>
            <a:ext cx="262306" cy="121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4834067" y="2014231"/>
            <a:ext cx="293425" cy="121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5537508" y="2050604"/>
            <a:ext cx="55387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rot="16200000">
            <a:off x="5653089" y="1846902"/>
            <a:ext cx="1283983" cy="40740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smtClean="0">
                <a:solidFill>
                  <a:schemeClr val="tx1"/>
                </a:solidFill>
              </a:rPr>
              <a:t>FC Layer 1</a:t>
            </a:r>
            <a:endParaRPr lang="en-US" dirty="0">
              <a:solidFill>
                <a:schemeClr val="tx1"/>
              </a:solidFill>
            </a:endParaRPr>
          </a:p>
        </p:txBody>
      </p:sp>
      <p:cxnSp>
        <p:nvCxnSpPr>
          <p:cNvPr id="24" name="Straight Arrow Connector 23"/>
          <p:cNvCxnSpPr/>
          <p:nvPr/>
        </p:nvCxnSpPr>
        <p:spPr>
          <a:xfrm>
            <a:off x="6500394" y="2050604"/>
            <a:ext cx="20983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a:xfrm rot="16200000">
            <a:off x="6285525" y="1833321"/>
            <a:ext cx="1283983" cy="434567"/>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smtClean="0">
                <a:solidFill>
                  <a:schemeClr val="tx1"/>
                </a:solidFill>
              </a:rPr>
              <a:t>FC Layer 2</a:t>
            </a:r>
            <a:endParaRPr lang="en-US" dirty="0">
              <a:solidFill>
                <a:schemeClr val="tx1"/>
              </a:solidFill>
            </a:endParaRPr>
          </a:p>
        </p:txBody>
      </p:sp>
      <p:cxnSp>
        <p:nvCxnSpPr>
          <p:cNvPr id="27" name="Straight Arrow Connector 26"/>
          <p:cNvCxnSpPr/>
          <p:nvPr/>
        </p:nvCxnSpPr>
        <p:spPr>
          <a:xfrm>
            <a:off x="7153853" y="2050605"/>
            <a:ext cx="38024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Rectangle 27"/>
          <p:cNvSpPr/>
          <p:nvPr/>
        </p:nvSpPr>
        <p:spPr>
          <a:xfrm rot="16200000">
            <a:off x="7085950" y="1856762"/>
            <a:ext cx="1321805" cy="425513"/>
          </a:xfrm>
          <a:prstGeom prst="rect">
            <a:avLst/>
          </a:prstGeom>
          <a:solidFill>
            <a:srgbClr val="92D050"/>
          </a:solid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smtClean="0"/>
              <a:t>Softmax</a:t>
            </a:r>
            <a:endParaRPr lang="en-US" dirty="0"/>
          </a:p>
        </p:txBody>
      </p:sp>
      <p:cxnSp>
        <p:nvCxnSpPr>
          <p:cNvPr id="30" name="Straight Arrow Connector 29"/>
          <p:cNvCxnSpPr/>
          <p:nvPr/>
        </p:nvCxnSpPr>
        <p:spPr>
          <a:xfrm>
            <a:off x="7977715" y="2050605"/>
            <a:ext cx="344031"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a:xfrm rot="16200000">
            <a:off x="7823805" y="1801639"/>
            <a:ext cx="1493821" cy="49794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smtClean="0">
                <a:solidFill>
                  <a:schemeClr val="tx1"/>
                </a:solidFill>
              </a:rPr>
              <a:t>Output</a:t>
            </a:r>
            <a:endParaRPr lang="en-US" dirty="0">
              <a:solidFill>
                <a:schemeClr val="tx1"/>
              </a:solidFill>
            </a:endParaRPr>
          </a:p>
        </p:txBody>
      </p:sp>
      <p:sp>
        <p:nvSpPr>
          <p:cNvPr id="54" name="Rectangle 53"/>
          <p:cNvSpPr/>
          <p:nvPr/>
        </p:nvSpPr>
        <p:spPr>
          <a:xfrm>
            <a:off x="3228139" y="2973493"/>
            <a:ext cx="4844660" cy="369332"/>
          </a:xfrm>
          <a:prstGeom prst="rect">
            <a:avLst/>
          </a:prstGeom>
        </p:spPr>
        <p:txBody>
          <a:bodyPr wrap="none">
            <a:spAutoFit/>
          </a:bodyPr>
          <a:lstStyle/>
          <a:p>
            <a:r>
              <a:rPr lang="en-US" dirty="0"/>
              <a:t>Creating the Convolutional Neural Network (CNN)</a:t>
            </a:r>
          </a:p>
        </p:txBody>
      </p:sp>
      <p:sp>
        <p:nvSpPr>
          <p:cNvPr id="55" name="Rectangle 54"/>
          <p:cNvSpPr/>
          <p:nvPr/>
        </p:nvSpPr>
        <p:spPr>
          <a:xfrm>
            <a:off x="1036308" y="3896380"/>
            <a:ext cx="184731" cy="369332"/>
          </a:xfrm>
          <a:prstGeom prst="rect">
            <a:avLst/>
          </a:prstGeom>
        </p:spPr>
        <p:txBody>
          <a:bodyPr wrap="none">
            <a:spAutoFit/>
          </a:bodyPr>
          <a:lstStyle/>
          <a:p>
            <a:endParaRPr lang="en-US" dirty="0"/>
          </a:p>
        </p:txBody>
      </p:sp>
      <p:sp>
        <p:nvSpPr>
          <p:cNvPr id="56" name="Rectangle 55"/>
          <p:cNvSpPr/>
          <p:nvPr/>
        </p:nvSpPr>
        <p:spPr>
          <a:xfrm>
            <a:off x="1036308" y="3487179"/>
            <a:ext cx="9782583" cy="2862322"/>
          </a:xfrm>
          <a:prstGeom prst="rect">
            <a:avLst/>
          </a:prstGeom>
          <a:solidFill>
            <a:schemeClr val="bg2"/>
          </a:solidFill>
        </p:spPr>
        <p:txBody>
          <a:bodyPr wrap="square">
            <a:spAutoFit/>
          </a:bodyPr>
          <a:lstStyle/>
          <a:p>
            <a:pPr algn="just"/>
            <a:r>
              <a:rPr lang="en-US" dirty="0" smtClean="0"/>
              <a:t>Input: The dataset we used in training of our Model.</a:t>
            </a:r>
          </a:p>
          <a:p>
            <a:pPr algn="just"/>
            <a:endParaRPr lang="en-US" dirty="0"/>
          </a:p>
          <a:p>
            <a:pPr algn="just"/>
            <a:r>
              <a:rPr lang="en-US" dirty="0" smtClean="0"/>
              <a:t>Layer: Each layer contains Convolution layer, Batch Normalization layer, ReLU as Activation function,</a:t>
            </a:r>
          </a:p>
          <a:p>
            <a:pPr algn="just"/>
            <a:r>
              <a:rPr lang="en-US" dirty="0" smtClean="0"/>
              <a:t>            Max pooling and dropout layer. Five such layers are used in the model.</a:t>
            </a:r>
          </a:p>
          <a:p>
            <a:pPr algn="just"/>
            <a:endParaRPr lang="en-US" dirty="0"/>
          </a:p>
          <a:p>
            <a:pPr algn="just"/>
            <a:r>
              <a:rPr lang="en-US" dirty="0" smtClean="0"/>
              <a:t>FC layer: FC layer means Fully connected layer. Each of this layer uses a Fully connected neural network,</a:t>
            </a:r>
          </a:p>
          <a:p>
            <a:pPr algn="just"/>
            <a:r>
              <a:rPr lang="en-US" dirty="0" smtClean="0"/>
              <a:t>                 then a layer of Batch Normalization, </a:t>
            </a:r>
            <a:r>
              <a:rPr lang="en-US" dirty="0"/>
              <a:t>ReLU as Activation </a:t>
            </a:r>
            <a:r>
              <a:rPr lang="en-US" dirty="0" smtClean="0"/>
              <a:t>function </a:t>
            </a:r>
            <a:r>
              <a:rPr lang="en-US" dirty="0"/>
              <a:t>and dropout </a:t>
            </a:r>
            <a:r>
              <a:rPr lang="en-US" dirty="0" smtClean="0"/>
              <a:t>layer.</a:t>
            </a:r>
          </a:p>
          <a:p>
            <a:pPr algn="just"/>
            <a:endParaRPr lang="en-US" dirty="0"/>
          </a:p>
          <a:p>
            <a:pPr algn="just"/>
            <a:r>
              <a:rPr lang="en-US" dirty="0" smtClean="0"/>
              <a:t>Softmax layer and Output: It contains Softmax as a Activation Function and for output seven neuron </a:t>
            </a:r>
          </a:p>
          <a:p>
            <a:pPr algn="just"/>
            <a:r>
              <a:rPr lang="en-US" dirty="0"/>
              <a:t>	</a:t>
            </a:r>
            <a:r>
              <a:rPr lang="en-US" dirty="0" smtClean="0"/>
              <a:t>	             representing each classes.</a:t>
            </a:r>
          </a:p>
        </p:txBody>
      </p:sp>
    </p:spTree>
    <p:extLst>
      <p:ext uri="{BB962C8B-B14F-4D97-AF65-F5344CB8AC3E}">
        <p14:creationId xmlns:p14="http://schemas.microsoft.com/office/powerpoint/2010/main" val="29487345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24470" y="325059"/>
            <a:ext cx="4573111" cy="584775"/>
          </a:xfrm>
          <a:prstGeom prst="rect">
            <a:avLst/>
          </a:prstGeom>
          <a:noFill/>
        </p:spPr>
        <p:txBody>
          <a:bodyPr wrap="none" lIns="91440" tIns="45720" rIns="91440" bIns="45720">
            <a:spAutoFit/>
          </a:bodyPr>
          <a:lstStyle/>
          <a:p>
            <a:pPr algn="ctr"/>
            <a:r>
              <a:rPr lang="en-US" sz="3200" b="0" cap="none" spc="0" dirty="0" smtClean="0">
                <a:ln w="0"/>
                <a:solidFill>
                  <a:schemeClr val="tx1"/>
                </a:solidFill>
                <a:effectLst>
                  <a:outerShdw blurRad="38100" dist="19050" dir="2700000" algn="tl" rotWithShape="0">
                    <a:schemeClr val="dk1">
                      <a:alpha val="40000"/>
                    </a:schemeClr>
                  </a:outerShdw>
                </a:effectLst>
              </a:rPr>
              <a:t>Components of </a:t>
            </a:r>
            <a:r>
              <a:rPr lang="en-US" sz="3200" dirty="0" smtClean="0">
                <a:ln w="0"/>
                <a:effectLst>
                  <a:outerShdw blurRad="38100" dist="19050" dir="2700000" algn="tl" rotWithShape="0">
                    <a:schemeClr val="dk1">
                      <a:alpha val="40000"/>
                    </a:schemeClr>
                  </a:outerShdw>
                </a:effectLst>
              </a:rPr>
              <a:t>the Model</a:t>
            </a:r>
            <a:endParaRPr lang="en-US" sz="3200" b="0" cap="none" spc="0" dirty="0">
              <a:ln w="0"/>
              <a:solidFill>
                <a:schemeClr val="tx1"/>
              </a:solidFill>
              <a:effectLst>
                <a:outerShdw blurRad="38100" dist="19050" dir="2700000" algn="tl" rotWithShape="0">
                  <a:schemeClr val="dk1">
                    <a:alpha val="40000"/>
                  </a:schemeClr>
                </a:outerShdw>
              </a:effectLst>
            </a:endParaRPr>
          </a:p>
        </p:txBody>
      </p:sp>
      <p:sp>
        <p:nvSpPr>
          <p:cNvPr id="3" name="Rectangle 2"/>
          <p:cNvSpPr/>
          <p:nvPr/>
        </p:nvSpPr>
        <p:spPr>
          <a:xfrm>
            <a:off x="1082027" y="1284772"/>
            <a:ext cx="2432397" cy="523220"/>
          </a:xfrm>
          <a:prstGeom prst="rect">
            <a:avLst/>
          </a:prstGeom>
          <a:noFill/>
        </p:spPr>
        <p:txBody>
          <a:bodyPr wrap="none" lIns="91440" tIns="45720" rIns="91440" bIns="45720">
            <a:spAutoFit/>
          </a:bodyPr>
          <a:lstStyle/>
          <a:p>
            <a:pPr algn="ctr"/>
            <a:r>
              <a:rPr lang="en-US" sz="2800" b="0" cap="none" spc="0" dirty="0" smtClean="0">
                <a:ln w="0"/>
                <a:solidFill>
                  <a:schemeClr val="tx1"/>
                </a:solidFill>
                <a:effectLst>
                  <a:outerShdw blurRad="38100" dist="19050" dir="2700000" algn="tl" rotWithShape="0">
                    <a:schemeClr val="dk1">
                      <a:alpha val="40000"/>
                    </a:schemeClr>
                  </a:outerShdw>
                </a:effectLst>
              </a:rPr>
              <a:t>Convolution 2D</a:t>
            </a:r>
            <a:endParaRPr lang="en-US" sz="2800" b="0" cap="none" spc="0" dirty="0">
              <a:ln w="0"/>
              <a:solidFill>
                <a:schemeClr val="tx1"/>
              </a:solidFill>
              <a:effectLst>
                <a:outerShdw blurRad="38100" dist="19050" dir="2700000" algn="tl" rotWithShape="0">
                  <a:schemeClr val="dk1">
                    <a:alpha val="40000"/>
                  </a:schemeClr>
                </a:outerShdw>
              </a:effectLst>
            </a:endParaRPr>
          </a:p>
        </p:txBody>
      </p:sp>
      <p:sp>
        <p:nvSpPr>
          <p:cNvPr id="6" name="Rectangle 5"/>
          <p:cNvSpPr/>
          <p:nvPr/>
        </p:nvSpPr>
        <p:spPr>
          <a:xfrm>
            <a:off x="1082027" y="1991201"/>
            <a:ext cx="8378844" cy="923330"/>
          </a:xfrm>
          <a:prstGeom prst="rect">
            <a:avLst/>
          </a:prstGeom>
          <a:solidFill>
            <a:schemeClr val="bg2"/>
          </a:solidFill>
        </p:spPr>
        <p:txBody>
          <a:bodyPr wrap="square">
            <a:spAutoFit/>
          </a:bodyPr>
          <a:lstStyle/>
          <a:p>
            <a:pPr algn="just"/>
            <a:r>
              <a:rPr lang="en-US" i="1" dirty="0">
                <a:solidFill>
                  <a:srgbClr val="292929"/>
                </a:solidFill>
                <a:latin typeface="Arial" panose="020B0604020202020204" pitchFamily="34" charset="0"/>
                <a:cs typeface="Arial" panose="020B0604020202020204" pitchFamily="34" charset="0"/>
              </a:rPr>
              <a:t>Convolution is using a ‘kernel’ to extract certain ‘features’ from an input image</a:t>
            </a:r>
            <a:r>
              <a:rPr lang="en-US" dirty="0" smtClean="0">
                <a:solidFill>
                  <a:srgbClr val="292929"/>
                </a:solidFill>
                <a:latin typeface="Arial" panose="020B0604020202020204" pitchFamily="34" charset="0"/>
                <a:cs typeface="Arial" panose="020B0604020202020204" pitchFamily="34" charset="0"/>
              </a:rPr>
              <a:t>. </a:t>
            </a:r>
            <a:r>
              <a:rPr lang="en-US" dirty="0">
                <a:solidFill>
                  <a:srgbClr val="292929"/>
                </a:solidFill>
                <a:latin typeface="Arial" panose="020B0604020202020204" pitchFamily="34" charset="0"/>
                <a:cs typeface="Arial" panose="020B0604020202020204" pitchFamily="34" charset="0"/>
              </a:rPr>
              <a:t>A kernel is a matrix, which is slid across the image and multiplied with the input such that the output is enhanced in a certain desirable manner.</a:t>
            </a:r>
            <a:endParaRPr lang="en-US" dirty="0">
              <a:latin typeface="Arial" panose="020B0604020202020204" pitchFamily="34" charset="0"/>
              <a:cs typeface="Arial" panose="020B0604020202020204" pitchFamily="34" charset="0"/>
            </a:endParaRPr>
          </a:p>
        </p:txBody>
      </p:sp>
      <p:sp>
        <p:nvSpPr>
          <p:cNvPr id="7" name="AutoShape 2" descr="6.2. Convolutions for Images — Dive into Deep Learning 0.17.2 documentation"/>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1" name="Picture 10"/>
          <p:cNvPicPr>
            <a:picLocks noChangeAspect="1"/>
          </p:cNvPicPr>
          <p:nvPr/>
        </p:nvPicPr>
        <p:blipFill>
          <a:blip r:embed="rId2"/>
          <a:stretch>
            <a:fillRect/>
          </a:stretch>
        </p:blipFill>
        <p:spPr>
          <a:xfrm>
            <a:off x="987601" y="3468945"/>
            <a:ext cx="5747228" cy="2071776"/>
          </a:xfrm>
          <a:prstGeom prst="rect">
            <a:avLst/>
          </a:prstGeom>
        </p:spPr>
      </p:pic>
    </p:spTree>
    <p:extLst>
      <p:ext uri="{BB962C8B-B14F-4D97-AF65-F5344CB8AC3E}">
        <p14:creationId xmlns:p14="http://schemas.microsoft.com/office/powerpoint/2010/main" val="219858410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114023" y="5359278"/>
            <a:ext cx="8998034" cy="923330"/>
          </a:xfrm>
          <a:prstGeom prst="rect">
            <a:avLst/>
          </a:prstGeom>
          <a:solidFill>
            <a:schemeClr val="bg2">
              <a:lumMod val="90000"/>
            </a:schemeClr>
          </a:solidFill>
        </p:spPr>
        <p:txBody>
          <a:bodyPr wrap="square">
            <a:spAutoFit/>
          </a:bodyPr>
          <a:lstStyle/>
          <a:p>
            <a:r>
              <a:rPr lang="en-US" b="0" i="0" dirty="0" smtClean="0">
                <a:solidFill>
                  <a:srgbClr val="202124"/>
                </a:solidFill>
                <a:effectLst/>
                <a:latin typeface="arial" panose="020B0604020202020204" pitchFamily="34" charset="0"/>
              </a:rPr>
              <a:t>Dropout is </a:t>
            </a:r>
            <a:r>
              <a:rPr lang="en-US" i="0" dirty="0" smtClean="0">
                <a:solidFill>
                  <a:srgbClr val="202124"/>
                </a:solidFill>
                <a:effectLst/>
                <a:latin typeface="arial" panose="020B0604020202020204" pitchFamily="34" charset="0"/>
              </a:rPr>
              <a:t>a technique used to prevent a model from overfitting. </a:t>
            </a:r>
            <a:r>
              <a:rPr lang="en-US" b="0" i="0" dirty="0" smtClean="0">
                <a:solidFill>
                  <a:srgbClr val="202124"/>
                </a:solidFill>
                <a:effectLst/>
                <a:latin typeface="arial" panose="020B0604020202020204" pitchFamily="34" charset="0"/>
              </a:rPr>
              <a:t>Dropout works by randomly setting the outgoing edges of hidden units (neurons that make up hidden layers) to 0 at each update of the training phase.</a:t>
            </a:r>
            <a:endParaRPr lang="en-US" dirty="0"/>
          </a:p>
        </p:txBody>
      </p:sp>
      <p:sp>
        <p:nvSpPr>
          <p:cNvPr id="2" name="Rectangle 1"/>
          <p:cNvSpPr/>
          <p:nvPr/>
        </p:nvSpPr>
        <p:spPr>
          <a:xfrm>
            <a:off x="1076504" y="4653818"/>
            <a:ext cx="1401986" cy="523220"/>
          </a:xfrm>
          <a:prstGeom prst="rect">
            <a:avLst/>
          </a:prstGeom>
          <a:noFill/>
        </p:spPr>
        <p:txBody>
          <a:bodyPr wrap="none" lIns="91440" tIns="45720" rIns="91440" bIns="45720">
            <a:spAutoFit/>
          </a:bodyPr>
          <a:lstStyle/>
          <a:p>
            <a:pPr algn="ctr"/>
            <a:r>
              <a:rPr lang="en-US" sz="2800" b="0" cap="none" spc="0" dirty="0" smtClean="0">
                <a:ln w="0"/>
                <a:solidFill>
                  <a:schemeClr val="tx1"/>
                </a:solidFill>
                <a:effectLst>
                  <a:outerShdw blurRad="38100" dist="19050" dir="2700000" algn="tl" rotWithShape="0">
                    <a:schemeClr val="dk1">
                      <a:alpha val="40000"/>
                    </a:schemeClr>
                  </a:outerShdw>
                </a:effectLst>
              </a:rPr>
              <a:t>Dropout</a:t>
            </a:r>
            <a:endParaRPr lang="en-US" sz="2800" b="0" cap="none" spc="0" dirty="0">
              <a:ln w="0"/>
              <a:solidFill>
                <a:schemeClr val="tx1"/>
              </a:solidFill>
              <a:effectLst>
                <a:outerShdw blurRad="38100" dist="19050" dir="2700000" algn="tl" rotWithShape="0">
                  <a:schemeClr val="dk1">
                    <a:alpha val="40000"/>
                  </a:schemeClr>
                </a:outerShdw>
              </a:effectLst>
            </a:endParaRPr>
          </a:p>
        </p:txBody>
      </p:sp>
      <p:sp>
        <p:nvSpPr>
          <p:cNvPr id="3" name="Rectangle 2"/>
          <p:cNvSpPr/>
          <p:nvPr/>
        </p:nvSpPr>
        <p:spPr>
          <a:xfrm>
            <a:off x="1076505" y="541005"/>
            <a:ext cx="1975926" cy="523220"/>
          </a:xfrm>
          <a:prstGeom prst="rect">
            <a:avLst/>
          </a:prstGeom>
          <a:noFill/>
        </p:spPr>
        <p:txBody>
          <a:bodyPr wrap="none" lIns="91440" tIns="45720" rIns="91440" bIns="45720">
            <a:spAutoFit/>
          </a:bodyPr>
          <a:lstStyle/>
          <a:p>
            <a:pPr algn="ctr"/>
            <a:r>
              <a:rPr lang="en-US" sz="2800" b="0" cap="none" spc="0" dirty="0" smtClean="0">
                <a:ln w="0"/>
                <a:solidFill>
                  <a:schemeClr val="tx1"/>
                </a:solidFill>
                <a:effectLst>
                  <a:outerShdw blurRad="38100" dist="19050" dir="2700000" algn="tl" rotWithShape="0">
                    <a:schemeClr val="dk1">
                      <a:alpha val="40000"/>
                    </a:schemeClr>
                  </a:outerShdw>
                </a:effectLst>
              </a:rPr>
              <a:t>Max Pooling</a:t>
            </a:r>
            <a:endParaRPr lang="en-US" sz="2800" b="0" cap="none" spc="0" dirty="0">
              <a:ln w="0"/>
              <a:solidFill>
                <a:schemeClr val="tx1"/>
              </a:solidFill>
              <a:effectLst>
                <a:outerShdw blurRad="38100" dist="19050" dir="2700000" algn="tl" rotWithShape="0">
                  <a:schemeClr val="dk1">
                    <a:alpha val="40000"/>
                  </a:schemeClr>
                </a:outerShdw>
              </a:effectLst>
            </a:endParaRPr>
          </a:p>
        </p:txBody>
      </p:sp>
      <p:sp>
        <p:nvSpPr>
          <p:cNvPr id="9" name="Rectangle 8"/>
          <p:cNvSpPr/>
          <p:nvPr/>
        </p:nvSpPr>
        <p:spPr>
          <a:xfrm>
            <a:off x="1076504" y="1253534"/>
            <a:ext cx="9073073" cy="923330"/>
          </a:xfrm>
          <a:prstGeom prst="rect">
            <a:avLst/>
          </a:prstGeom>
          <a:solidFill>
            <a:schemeClr val="bg2"/>
          </a:solidFill>
        </p:spPr>
        <p:txBody>
          <a:bodyPr wrap="square">
            <a:spAutoFit/>
          </a:bodyPr>
          <a:lstStyle/>
          <a:p>
            <a:r>
              <a:rPr lang="en-US" dirty="0">
                <a:solidFill>
                  <a:srgbClr val="202124"/>
                </a:solidFill>
                <a:latin typeface="arial" panose="020B0604020202020204" pitchFamily="34" charset="0"/>
              </a:rPr>
              <a:t>Max Pooling is a pooling operation that calculates the maximum value for patches of a feature map, and uses it to create a </a:t>
            </a:r>
            <a:r>
              <a:rPr lang="en-US" dirty="0" smtClean="0">
                <a:solidFill>
                  <a:srgbClr val="202124"/>
                </a:solidFill>
                <a:latin typeface="arial" panose="020B0604020202020204" pitchFamily="34" charset="0"/>
              </a:rPr>
              <a:t>down sampled </a:t>
            </a:r>
            <a:r>
              <a:rPr lang="en-US" dirty="0">
                <a:solidFill>
                  <a:srgbClr val="202124"/>
                </a:solidFill>
                <a:latin typeface="arial" panose="020B0604020202020204" pitchFamily="34" charset="0"/>
              </a:rPr>
              <a:t>(pooled) feature map. It is usually used after a convolutional layer.</a:t>
            </a:r>
            <a:endParaRPr lang="en-US" dirty="0"/>
          </a:p>
        </p:txBody>
      </p:sp>
      <p:pic>
        <p:nvPicPr>
          <p:cNvPr id="2050" name="Picture 2" descr="CNN | Introduction to Pooling Layer - GeeksforGeeks"/>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14023" y="2302022"/>
            <a:ext cx="5576488" cy="19898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430150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93051" y="439924"/>
            <a:ext cx="3913572" cy="584775"/>
          </a:xfrm>
          <a:prstGeom prst="rect">
            <a:avLst/>
          </a:prstGeom>
          <a:noFill/>
        </p:spPr>
        <p:txBody>
          <a:bodyPr wrap="none" lIns="91440" tIns="45720" rIns="91440" bIns="45720">
            <a:spAutoFit/>
          </a:bodyPr>
          <a:lstStyle/>
          <a:p>
            <a:pPr algn="ctr"/>
            <a:r>
              <a:rPr lang="en-US" sz="2400" b="0" cap="none" spc="0" dirty="0" smtClean="0">
                <a:ln w="0"/>
                <a:solidFill>
                  <a:schemeClr val="tx1"/>
                </a:solidFill>
                <a:effectLst>
                  <a:outerShdw blurRad="38100" dist="19050" dir="2700000" algn="tl" rotWithShape="0">
                    <a:schemeClr val="dk1">
                      <a:alpha val="40000"/>
                    </a:schemeClr>
                  </a:outerShdw>
                </a:effectLst>
              </a:rPr>
              <a:t>Activation Function</a:t>
            </a:r>
            <a:r>
              <a:rPr lang="en-US" sz="3200" b="0" cap="none" spc="0" dirty="0" smtClean="0">
                <a:ln w="0"/>
                <a:solidFill>
                  <a:schemeClr val="tx1"/>
                </a:solidFill>
                <a:effectLst>
                  <a:outerShdw blurRad="38100" dist="19050" dir="2700000" algn="tl" rotWithShape="0">
                    <a:schemeClr val="dk1">
                      <a:alpha val="40000"/>
                    </a:schemeClr>
                  </a:outerShdw>
                </a:effectLst>
              </a:rPr>
              <a:t> </a:t>
            </a:r>
            <a:r>
              <a:rPr lang="en-US" sz="2400" b="0" cap="none" spc="0" dirty="0" smtClean="0">
                <a:ln w="0"/>
                <a:solidFill>
                  <a:schemeClr val="tx1"/>
                </a:solidFill>
                <a:effectLst>
                  <a:outerShdw blurRad="38100" dist="19050" dir="2700000" algn="tl" rotWithShape="0">
                    <a:schemeClr val="dk1">
                      <a:alpha val="40000"/>
                    </a:schemeClr>
                  </a:outerShdw>
                </a:effectLst>
              </a:rPr>
              <a:t>(ReLU)</a:t>
            </a:r>
            <a:endParaRPr lang="en-US" sz="2400" b="0" cap="none" spc="0" dirty="0">
              <a:ln w="0"/>
              <a:solidFill>
                <a:schemeClr val="tx1"/>
              </a:solidFill>
              <a:effectLst>
                <a:outerShdw blurRad="38100" dist="19050" dir="2700000" algn="tl" rotWithShape="0">
                  <a:schemeClr val="dk1">
                    <a:alpha val="40000"/>
                  </a:schemeClr>
                </a:outerShdw>
              </a:effectLst>
            </a:endParaRPr>
          </a:p>
        </p:txBody>
      </p:sp>
      <p:sp>
        <p:nvSpPr>
          <p:cNvPr id="3" name="Rectangle 2"/>
          <p:cNvSpPr/>
          <p:nvPr/>
        </p:nvSpPr>
        <p:spPr>
          <a:xfrm>
            <a:off x="932505" y="1151295"/>
            <a:ext cx="6289781" cy="1200329"/>
          </a:xfrm>
          <a:prstGeom prst="rect">
            <a:avLst/>
          </a:prstGeom>
          <a:solidFill>
            <a:schemeClr val="bg2"/>
          </a:solidFill>
        </p:spPr>
        <p:txBody>
          <a:bodyPr wrap="square">
            <a:spAutoFit/>
          </a:bodyPr>
          <a:lstStyle/>
          <a:p>
            <a:r>
              <a:rPr lang="en-US" dirty="0">
                <a:latin typeface="Helvetica Neue"/>
              </a:rPr>
              <a:t>The rectified linear activation function or ReLU for short is a piecewise linear function that will output the input directly if it is positive, otherwise, it will output zero. It </a:t>
            </a:r>
            <a:r>
              <a:rPr lang="en-US" dirty="0" smtClean="0">
                <a:latin typeface="Helvetica Neue"/>
              </a:rPr>
              <a:t>achieves better performance than most Activation Functions.</a:t>
            </a:r>
            <a:endParaRPr lang="en-US" dirty="0"/>
          </a:p>
        </p:txBody>
      </p:sp>
      <p:pic>
        <p:nvPicPr>
          <p:cNvPr id="1026" name="Picture 2" descr="A Gentle Introduction to the Rectified Linear Unit (ReLU)"/>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312822" y="606581"/>
            <a:ext cx="3735854" cy="2801891"/>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597527" y="3123460"/>
            <a:ext cx="4661854" cy="461665"/>
          </a:xfrm>
          <a:prstGeom prst="rect">
            <a:avLst/>
          </a:prstGeom>
          <a:noFill/>
        </p:spPr>
        <p:txBody>
          <a:bodyPr wrap="none" lIns="91440" tIns="45720" rIns="91440" bIns="45720">
            <a:spAutoFit/>
          </a:bodyPr>
          <a:lstStyle/>
          <a:p>
            <a:pPr algn="ctr"/>
            <a:r>
              <a:rPr lang="en-US" sz="2400" b="0" cap="none" spc="0" dirty="0" smtClean="0">
                <a:ln w="0"/>
                <a:solidFill>
                  <a:schemeClr val="tx1"/>
                </a:solidFill>
                <a:effectLst>
                  <a:outerShdw blurRad="38100" dist="19050" dir="2700000" algn="tl" rotWithShape="0">
                    <a:schemeClr val="dk1">
                      <a:alpha val="40000"/>
                    </a:schemeClr>
                  </a:outerShdw>
                </a:effectLst>
              </a:rPr>
              <a:t>Fully Connected Neural Network</a:t>
            </a:r>
            <a:endParaRPr lang="en-US" sz="2400" b="0" cap="none" spc="0" dirty="0">
              <a:ln w="0"/>
              <a:solidFill>
                <a:schemeClr val="tx1"/>
              </a:solidFill>
              <a:effectLst>
                <a:outerShdw blurRad="38100" dist="19050" dir="2700000" algn="tl" rotWithShape="0">
                  <a:schemeClr val="dk1">
                    <a:alpha val="40000"/>
                  </a:schemeClr>
                </a:outerShdw>
              </a:effectLst>
            </a:endParaRPr>
          </a:p>
        </p:txBody>
      </p:sp>
      <p:sp>
        <p:nvSpPr>
          <p:cNvPr id="5" name="Rectangle 4"/>
          <p:cNvSpPr/>
          <p:nvPr/>
        </p:nvSpPr>
        <p:spPr>
          <a:xfrm>
            <a:off x="932505" y="3767565"/>
            <a:ext cx="8379217" cy="646331"/>
          </a:xfrm>
          <a:prstGeom prst="rect">
            <a:avLst/>
          </a:prstGeom>
          <a:solidFill>
            <a:schemeClr val="bg2"/>
          </a:solidFill>
        </p:spPr>
        <p:txBody>
          <a:bodyPr wrap="none">
            <a:spAutoFit/>
          </a:bodyPr>
          <a:lstStyle/>
          <a:p>
            <a:r>
              <a:rPr lang="en-US" dirty="0" smtClean="0">
                <a:latin typeface="Helvetica Neue"/>
              </a:rPr>
              <a:t>Array made from features of Images is flattened and passed through FCNN and </a:t>
            </a:r>
          </a:p>
          <a:p>
            <a:r>
              <a:rPr lang="en-US" dirty="0">
                <a:latin typeface="Helvetica Neue"/>
              </a:rPr>
              <a:t>i</a:t>
            </a:r>
            <a:r>
              <a:rPr lang="en-US" dirty="0" smtClean="0">
                <a:latin typeface="Helvetica Neue"/>
              </a:rPr>
              <a:t>n this way neural network is trained further to produce output.</a:t>
            </a:r>
            <a:endParaRPr lang="en-US" dirty="0"/>
          </a:p>
        </p:txBody>
      </p:sp>
      <p:pic>
        <p:nvPicPr>
          <p:cNvPr id="6146" name="Picture 2" descr="Example of fully-connected neural network. | Download Scientific Diagram"/>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2505" y="4596336"/>
            <a:ext cx="4284348" cy="20031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571230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455328" y="450472"/>
            <a:ext cx="3869008" cy="584775"/>
          </a:xfrm>
          <a:prstGeom prst="rect">
            <a:avLst/>
          </a:prstGeom>
          <a:noFill/>
        </p:spPr>
        <p:txBody>
          <a:bodyPr wrap="none" lIns="91440" tIns="45720" rIns="91440" bIns="45720">
            <a:spAutoFit/>
          </a:bodyPr>
          <a:lstStyle/>
          <a:p>
            <a:pPr algn="ctr"/>
            <a:r>
              <a:rPr lang="en-US" sz="3200" b="0" cap="none" spc="0" dirty="0" smtClean="0">
                <a:ln w="0"/>
                <a:solidFill>
                  <a:schemeClr val="tx1"/>
                </a:solidFill>
                <a:effectLst>
                  <a:outerShdw blurRad="38100" dist="19050" dir="2700000" algn="tl" rotWithShape="0">
                    <a:schemeClr val="dk1">
                      <a:alpha val="40000"/>
                    </a:schemeClr>
                  </a:outerShdw>
                </a:effectLst>
              </a:rPr>
              <a:t>Validation and Output</a:t>
            </a:r>
            <a:endParaRPr lang="en-US" sz="3200" b="0" cap="none" spc="0" dirty="0">
              <a:ln w="0"/>
              <a:solidFill>
                <a:schemeClr val="tx1"/>
              </a:solidFill>
              <a:effectLst>
                <a:outerShdw blurRad="38100" dist="19050" dir="2700000" algn="tl" rotWithShape="0">
                  <a:schemeClr val="dk1">
                    <a:alpha val="40000"/>
                  </a:schemeClr>
                </a:outerShdw>
              </a:effectLst>
            </a:endParaRPr>
          </a:p>
        </p:txBody>
      </p:sp>
      <p:sp>
        <p:nvSpPr>
          <p:cNvPr id="4" name="Rectangle 3"/>
          <p:cNvSpPr/>
          <p:nvPr/>
        </p:nvSpPr>
        <p:spPr>
          <a:xfrm>
            <a:off x="1312754" y="1352160"/>
            <a:ext cx="8691326" cy="4801314"/>
          </a:xfrm>
          <a:prstGeom prst="rect">
            <a:avLst/>
          </a:prstGeom>
          <a:solidFill>
            <a:schemeClr val="bg2"/>
          </a:solidFill>
        </p:spPr>
        <p:txBody>
          <a:bodyPr wrap="square">
            <a:spAutoFit/>
          </a:bodyPr>
          <a:lstStyle/>
          <a:p>
            <a:pPr algn="just"/>
            <a:endParaRPr lang="en-US" dirty="0" smtClean="0">
              <a:solidFill>
                <a:srgbClr val="202124"/>
              </a:solidFill>
              <a:latin typeface="arial" panose="020B0604020202020204" pitchFamily="34" charset="0"/>
            </a:endParaRPr>
          </a:p>
          <a:p>
            <a:pPr algn="just"/>
            <a:r>
              <a:rPr lang="en-US" dirty="0" smtClean="0">
                <a:solidFill>
                  <a:srgbClr val="202124"/>
                </a:solidFill>
                <a:latin typeface="arial" panose="020B0604020202020204" pitchFamily="34" charset="0"/>
              </a:rPr>
              <a:t>In validation phase we check whether our model is providing accurate results.</a:t>
            </a:r>
          </a:p>
          <a:p>
            <a:pPr algn="just"/>
            <a:r>
              <a:rPr lang="en-US" dirty="0" smtClean="0">
                <a:solidFill>
                  <a:srgbClr val="202124"/>
                </a:solidFill>
                <a:latin typeface="arial" panose="020B0604020202020204" pitchFamily="34" charset="0"/>
              </a:rPr>
              <a:t>In the case of less accurate result we again do feature extraction and training with some changes that can increase accuracy and even if accuracy is very low we will do changes in our dataset.</a:t>
            </a:r>
          </a:p>
          <a:p>
            <a:pPr algn="just"/>
            <a:endParaRPr lang="en-US" dirty="0">
              <a:solidFill>
                <a:srgbClr val="202124"/>
              </a:solidFill>
              <a:latin typeface="arial" panose="020B0604020202020204" pitchFamily="34" charset="0"/>
            </a:endParaRPr>
          </a:p>
          <a:p>
            <a:pPr algn="just"/>
            <a:r>
              <a:rPr lang="en-US" dirty="0" smtClean="0">
                <a:solidFill>
                  <a:srgbClr val="202124"/>
                </a:solidFill>
                <a:latin typeface="arial" panose="020B0604020202020204" pitchFamily="34" charset="0"/>
              </a:rPr>
              <a:t>Validation and output phase can be executed with function in Keras and OpenCV. </a:t>
            </a:r>
          </a:p>
          <a:p>
            <a:pPr algn="just"/>
            <a:r>
              <a:rPr lang="en-US" dirty="0" smtClean="0">
                <a:solidFill>
                  <a:srgbClr val="202124"/>
                </a:solidFill>
                <a:latin typeface="arial" panose="020B0604020202020204" pitchFamily="34" charset="0"/>
              </a:rPr>
              <a:t>In this phase we will also produce output. It will be done using webcam.</a:t>
            </a:r>
          </a:p>
          <a:p>
            <a:pPr algn="just"/>
            <a:r>
              <a:rPr lang="en-US" dirty="0" smtClean="0">
                <a:solidFill>
                  <a:srgbClr val="202124"/>
                </a:solidFill>
                <a:latin typeface="arial" panose="020B0604020202020204" pitchFamily="34" charset="0"/>
              </a:rPr>
              <a:t>It will require Face detection and Facial Expression detection in order to produce </a:t>
            </a:r>
          </a:p>
          <a:p>
            <a:pPr algn="just"/>
            <a:r>
              <a:rPr lang="en-US" dirty="0" smtClean="0">
                <a:solidFill>
                  <a:srgbClr val="202124"/>
                </a:solidFill>
                <a:latin typeface="arial" panose="020B0604020202020204" pitchFamily="34" charset="0"/>
              </a:rPr>
              <a:t>correct output.</a:t>
            </a:r>
          </a:p>
          <a:p>
            <a:pPr algn="just"/>
            <a:endParaRPr lang="en-US" dirty="0">
              <a:solidFill>
                <a:srgbClr val="202124"/>
              </a:solidFill>
              <a:latin typeface="arial" panose="020B0604020202020204" pitchFamily="34" charset="0"/>
            </a:endParaRPr>
          </a:p>
          <a:p>
            <a:pPr algn="just"/>
            <a:r>
              <a:rPr lang="en-US" dirty="0" smtClean="0">
                <a:solidFill>
                  <a:srgbClr val="202124"/>
                </a:solidFill>
                <a:latin typeface="arial" panose="020B0604020202020204" pitchFamily="34" charset="0"/>
              </a:rPr>
              <a:t>Output will have following labels:</a:t>
            </a:r>
          </a:p>
          <a:p>
            <a:pPr algn="just"/>
            <a:endParaRPr lang="en-US" dirty="0">
              <a:solidFill>
                <a:srgbClr val="202124"/>
              </a:solidFill>
              <a:latin typeface="arial" panose="020B0604020202020204" pitchFamily="34" charset="0"/>
            </a:endParaRPr>
          </a:p>
          <a:p>
            <a:pPr algn="just"/>
            <a:r>
              <a:rPr lang="en-US" dirty="0" smtClean="0"/>
              <a:t>Neutral, Happiness</a:t>
            </a:r>
            <a:r>
              <a:rPr lang="en-US" dirty="0"/>
              <a:t>, </a:t>
            </a:r>
            <a:r>
              <a:rPr lang="en-US" dirty="0" smtClean="0"/>
              <a:t>Sadness</a:t>
            </a:r>
            <a:r>
              <a:rPr lang="en-US" dirty="0"/>
              <a:t>, </a:t>
            </a:r>
            <a:r>
              <a:rPr lang="en-US" dirty="0" smtClean="0"/>
              <a:t>Anger</a:t>
            </a:r>
            <a:r>
              <a:rPr lang="en-US" dirty="0"/>
              <a:t>, </a:t>
            </a:r>
            <a:r>
              <a:rPr lang="en-US" dirty="0" smtClean="0"/>
              <a:t>Surprise</a:t>
            </a:r>
            <a:r>
              <a:rPr lang="en-US" dirty="0"/>
              <a:t>, </a:t>
            </a:r>
            <a:r>
              <a:rPr lang="en-US" dirty="0" smtClean="0"/>
              <a:t>Fear</a:t>
            </a:r>
            <a:r>
              <a:rPr lang="en-US" dirty="0"/>
              <a:t>, and </a:t>
            </a:r>
            <a:r>
              <a:rPr lang="en-US" dirty="0" smtClean="0"/>
              <a:t>Disgust.</a:t>
            </a:r>
            <a:endParaRPr lang="en-US" dirty="0" smtClean="0">
              <a:solidFill>
                <a:srgbClr val="202124"/>
              </a:solidFill>
              <a:latin typeface="arial" panose="020B0604020202020204" pitchFamily="34" charset="0"/>
            </a:endParaRPr>
          </a:p>
          <a:p>
            <a:pPr algn="just"/>
            <a:endParaRPr lang="en-US" dirty="0">
              <a:solidFill>
                <a:srgbClr val="202124"/>
              </a:solidFill>
              <a:latin typeface="arial" panose="020B0604020202020204" pitchFamily="34" charset="0"/>
            </a:endParaRPr>
          </a:p>
          <a:p>
            <a:endParaRPr lang="en-US" dirty="0" smtClean="0">
              <a:solidFill>
                <a:srgbClr val="202124"/>
              </a:solidFill>
              <a:latin typeface="arial" panose="020B0604020202020204" pitchFamily="34" charset="0"/>
            </a:endParaRPr>
          </a:p>
          <a:p>
            <a:endParaRPr lang="en-US" dirty="0" smtClean="0">
              <a:solidFill>
                <a:srgbClr val="202124"/>
              </a:solidFill>
              <a:latin typeface="arial" panose="020B0604020202020204" pitchFamily="34" charset="0"/>
            </a:endParaRPr>
          </a:p>
        </p:txBody>
      </p:sp>
    </p:spTree>
    <p:extLst>
      <p:ext uri="{BB962C8B-B14F-4D97-AF65-F5344CB8AC3E}">
        <p14:creationId xmlns:p14="http://schemas.microsoft.com/office/powerpoint/2010/main" val="50057600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072759" y="573562"/>
            <a:ext cx="1373261" cy="584775"/>
          </a:xfrm>
          <a:prstGeom prst="rect">
            <a:avLst/>
          </a:prstGeom>
        </p:spPr>
        <p:txBody>
          <a:bodyPr wrap="none">
            <a:spAutoFit/>
          </a:bodyPr>
          <a:lstStyle/>
          <a:p>
            <a:pPr algn="ctr"/>
            <a:r>
              <a:rPr lang="en-US" sz="3200" dirty="0" smtClean="0">
                <a:ln w="0"/>
                <a:effectLst>
                  <a:outerShdw blurRad="38100" dist="19050" dir="2700000" algn="tl" rotWithShape="0">
                    <a:schemeClr val="dk1">
                      <a:alpha val="40000"/>
                    </a:schemeClr>
                  </a:outerShdw>
                </a:effectLst>
              </a:rPr>
              <a:t>Results</a:t>
            </a:r>
            <a:endParaRPr lang="en-US" sz="3200" dirty="0">
              <a:ln w="0"/>
              <a:effectLst>
                <a:outerShdw blurRad="38100" dist="19050" dir="2700000" algn="tl" rotWithShape="0">
                  <a:schemeClr val="dk1">
                    <a:alpha val="40000"/>
                  </a:schemeClr>
                </a:outerShdw>
              </a:effectLst>
            </a:endParaRPr>
          </a:p>
        </p:txBody>
      </p:sp>
      <p:sp>
        <p:nvSpPr>
          <p:cNvPr id="4" name="Rectangle 3"/>
          <p:cNvSpPr/>
          <p:nvPr/>
        </p:nvSpPr>
        <p:spPr>
          <a:xfrm>
            <a:off x="2534913" y="5869838"/>
            <a:ext cx="5287281" cy="369332"/>
          </a:xfrm>
          <a:prstGeom prst="rect">
            <a:avLst/>
          </a:prstGeom>
        </p:spPr>
        <p:txBody>
          <a:bodyPr wrap="none">
            <a:spAutoFit/>
          </a:bodyPr>
          <a:lstStyle/>
          <a:p>
            <a:r>
              <a:rPr lang="en-US" dirty="0" smtClean="0"/>
              <a:t>Relationship between Accuracy and number of epochs</a:t>
            </a:r>
            <a:endParaRPr lang="en-US" dirty="0"/>
          </a:p>
        </p:txBody>
      </p:sp>
      <p:pic>
        <p:nvPicPr>
          <p:cNvPr id="5" name="Picture 4"/>
          <p:cNvPicPr>
            <a:picLocks noChangeAspect="1"/>
          </p:cNvPicPr>
          <p:nvPr/>
        </p:nvPicPr>
        <p:blipFill>
          <a:blip r:embed="rId2"/>
          <a:stretch>
            <a:fillRect/>
          </a:stretch>
        </p:blipFill>
        <p:spPr>
          <a:xfrm>
            <a:off x="2761396" y="1259262"/>
            <a:ext cx="5060798" cy="4500597"/>
          </a:xfrm>
          <a:prstGeom prst="rect">
            <a:avLst/>
          </a:prstGeom>
        </p:spPr>
      </p:pic>
    </p:spTree>
    <p:extLst>
      <p:ext uri="{BB962C8B-B14F-4D97-AF65-F5344CB8AC3E}">
        <p14:creationId xmlns:p14="http://schemas.microsoft.com/office/powerpoint/2010/main" val="139084728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792935" y="3809963"/>
            <a:ext cx="3006623" cy="2382607"/>
          </a:xfrm>
          <a:prstGeom prst="rect">
            <a:avLst/>
          </a:prstGeom>
        </p:spPr>
      </p:pic>
      <p:pic>
        <p:nvPicPr>
          <p:cNvPr id="4" name="Picture 3"/>
          <p:cNvPicPr>
            <a:picLocks noChangeAspect="1"/>
          </p:cNvPicPr>
          <p:nvPr/>
        </p:nvPicPr>
        <p:blipFill>
          <a:blip r:embed="rId3"/>
          <a:stretch>
            <a:fillRect/>
          </a:stretch>
        </p:blipFill>
        <p:spPr>
          <a:xfrm>
            <a:off x="4022156" y="3809963"/>
            <a:ext cx="2894025" cy="2308635"/>
          </a:xfrm>
          <a:prstGeom prst="rect">
            <a:avLst/>
          </a:prstGeom>
        </p:spPr>
      </p:pic>
      <p:pic>
        <p:nvPicPr>
          <p:cNvPr id="6" name="Picture 5"/>
          <p:cNvPicPr/>
          <p:nvPr/>
        </p:nvPicPr>
        <p:blipFill>
          <a:blip r:embed="rId4"/>
          <a:stretch>
            <a:fillRect/>
          </a:stretch>
        </p:blipFill>
        <p:spPr>
          <a:xfrm>
            <a:off x="4174094" y="846221"/>
            <a:ext cx="2742087" cy="2440190"/>
          </a:xfrm>
          <a:prstGeom prst="rect">
            <a:avLst/>
          </a:prstGeom>
        </p:spPr>
      </p:pic>
      <p:pic>
        <p:nvPicPr>
          <p:cNvPr id="7" name="Picture 6"/>
          <p:cNvPicPr/>
          <p:nvPr/>
        </p:nvPicPr>
        <p:blipFill>
          <a:blip r:embed="rId5"/>
          <a:stretch>
            <a:fillRect/>
          </a:stretch>
        </p:blipFill>
        <p:spPr>
          <a:xfrm>
            <a:off x="7130930" y="846221"/>
            <a:ext cx="2864095" cy="2440190"/>
          </a:xfrm>
          <a:prstGeom prst="rect">
            <a:avLst/>
          </a:prstGeom>
        </p:spPr>
      </p:pic>
      <p:pic>
        <p:nvPicPr>
          <p:cNvPr id="8" name="Picture 7"/>
          <p:cNvPicPr/>
          <p:nvPr/>
        </p:nvPicPr>
        <p:blipFill rotWithShape="1">
          <a:blip r:embed="rId6"/>
          <a:srcRect r="7662" b="18591"/>
          <a:stretch/>
        </p:blipFill>
        <p:spPr bwMode="auto">
          <a:xfrm>
            <a:off x="7328816" y="3809963"/>
            <a:ext cx="2666209" cy="2308635"/>
          </a:xfrm>
          <a:prstGeom prst="rect">
            <a:avLst/>
          </a:prstGeom>
          <a:ln>
            <a:noFill/>
          </a:ln>
          <a:extLst>
            <a:ext uri="{53640926-AAD7-44D8-BBD7-CCE9431645EC}">
              <a14:shadowObscured xmlns:a14="http://schemas.microsoft.com/office/drawing/2010/main"/>
            </a:ext>
          </a:extLst>
        </p:spPr>
      </p:pic>
      <p:pic>
        <p:nvPicPr>
          <p:cNvPr id="9" name="Picture 8"/>
          <p:cNvPicPr>
            <a:picLocks noChangeAspect="1"/>
          </p:cNvPicPr>
          <p:nvPr/>
        </p:nvPicPr>
        <p:blipFill>
          <a:blip r:embed="rId7"/>
          <a:stretch>
            <a:fillRect/>
          </a:stretch>
        </p:blipFill>
        <p:spPr>
          <a:xfrm>
            <a:off x="792935" y="846221"/>
            <a:ext cx="3047355" cy="2440190"/>
          </a:xfrm>
          <a:prstGeom prst="rect">
            <a:avLst/>
          </a:prstGeom>
        </p:spPr>
      </p:pic>
    </p:spTree>
    <p:extLst>
      <p:ext uri="{BB962C8B-B14F-4D97-AF65-F5344CB8AC3E}">
        <p14:creationId xmlns:p14="http://schemas.microsoft.com/office/powerpoint/2010/main" val="118774505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952875" y="160762"/>
            <a:ext cx="2928239" cy="584775"/>
          </a:xfrm>
          <a:prstGeom prst="rect">
            <a:avLst/>
          </a:prstGeom>
          <a:noFill/>
        </p:spPr>
        <p:txBody>
          <a:bodyPr wrap="none" lIns="91440" tIns="45720" rIns="91440" bIns="45720">
            <a:spAutoFit/>
          </a:bodyPr>
          <a:lstStyle/>
          <a:p>
            <a:pPr algn="ctr"/>
            <a:r>
              <a:rPr lang="en-US" sz="3200" b="0" cap="none" spc="0" dirty="0" smtClean="0">
                <a:ln w="0"/>
                <a:solidFill>
                  <a:schemeClr val="tx1"/>
                </a:solidFill>
                <a:effectLst>
                  <a:outerShdw blurRad="38100" dist="19050" dir="2700000" algn="tl" rotWithShape="0">
                    <a:schemeClr val="dk1">
                      <a:alpha val="40000"/>
                    </a:schemeClr>
                  </a:outerShdw>
                </a:effectLst>
              </a:rPr>
              <a:t>Table of Content</a:t>
            </a:r>
            <a:endParaRPr lang="en-US" sz="3200" b="0" cap="none" spc="0" dirty="0">
              <a:ln w="0"/>
              <a:solidFill>
                <a:schemeClr val="tx1"/>
              </a:solidFill>
              <a:effectLst>
                <a:outerShdw blurRad="38100" dist="19050" dir="2700000" algn="tl" rotWithShape="0">
                  <a:schemeClr val="dk1">
                    <a:alpha val="40000"/>
                  </a:schemeClr>
                </a:outerShdw>
              </a:effectLst>
            </a:endParaRPr>
          </a:p>
        </p:txBody>
      </p:sp>
      <p:sp>
        <p:nvSpPr>
          <p:cNvPr id="3" name="Rectangle 2"/>
          <p:cNvSpPr/>
          <p:nvPr/>
        </p:nvSpPr>
        <p:spPr>
          <a:xfrm>
            <a:off x="1086628" y="858155"/>
            <a:ext cx="4839786" cy="5909310"/>
          </a:xfrm>
          <a:prstGeom prst="rect">
            <a:avLst/>
          </a:prstGeom>
        </p:spPr>
        <p:txBody>
          <a:bodyPr wrap="none">
            <a:spAutoFit/>
          </a:bodyPr>
          <a:lstStyle/>
          <a:p>
            <a:pPr marL="342900" indent="-342900">
              <a:buAutoNum type="arabicParenR"/>
            </a:pPr>
            <a:r>
              <a:rPr lang="en-US" dirty="0" smtClean="0">
                <a:latin typeface="arial" panose="020B0604020202020204" pitchFamily="34" charset="0"/>
              </a:rPr>
              <a:t>Introduction</a:t>
            </a:r>
          </a:p>
          <a:p>
            <a:pPr marL="342900" indent="-342900">
              <a:buAutoNum type="arabicParenR"/>
            </a:pPr>
            <a:endParaRPr lang="en-US" dirty="0">
              <a:latin typeface="arial" panose="020B0604020202020204" pitchFamily="34" charset="0"/>
            </a:endParaRPr>
          </a:p>
          <a:p>
            <a:pPr marL="342900" indent="-342900">
              <a:buAutoNum type="arabicParenR"/>
            </a:pPr>
            <a:r>
              <a:rPr lang="en-US" dirty="0" smtClean="0">
                <a:latin typeface="arial" panose="020B0604020202020204" pitchFamily="34" charset="0"/>
              </a:rPr>
              <a:t>Need and Purpose for FER</a:t>
            </a:r>
          </a:p>
          <a:p>
            <a:pPr marL="342900" indent="-342900">
              <a:buAutoNum type="arabicParenR"/>
            </a:pPr>
            <a:endParaRPr lang="en-US" dirty="0">
              <a:latin typeface="arial" panose="020B0604020202020204" pitchFamily="34" charset="0"/>
            </a:endParaRPr>
          </a:p>
          <a:p>
            <a:pPr marL="342900" indent="-342900">
              <a:buAutoNum type="arabicParenR"/>
            </a:pPr>
            <a:r>
              <a:rPr lang="en-US" dirty="0" smtClean="0">
                <a:latin typeface="arial" panose="020B0604020202020204" pitchFamily="34" charset="0"/>
              </a:rPr>
              <a:t>Methods of Facial Expression Recognition</a:t>
            </a:r>
          </a:p>
          <a:p>
            <a:pPr marL="342900" indent="-342900">
              <a:buAutoNum type="arabicParenR"/>
            </a:pPr>
            <a:endParaRPr lang="en-US" dirty="0">
              <a:latin typeface="arial" panose="020B0604020202020204" pitchFamily="34" charset="0"/>
            </a:endParaRPr>
          </a:p>
          <a:p>
            <a:pPr marL="342900" indent="-342900">
              <a:buAutoNum type="arabicParenR"/>
            </a:pPr>
            <a:r>
              <a:rPr lang="en-US" dirty="0" smtClean="0">
                <a:latin typeface="arial" panose="020B0604020202020204" pitchFamily="34" charset="0"/>
              </a:rPr>
              <a:t>Requirements for Creating Model</a:t>
            </a:r>
          </a:p>
          <a:p>
            <a:pPr marL="342900" indent="-342900">
              <a:buAutoNum type="arabicParenR"/>
            </a:pPr>
            <a:endParaRPr lang="en-US" dirty="0">
              <a:latin typeface="arial" panose="020B0604020202020204" pitchFamily="34" charset="0"/>
            </a:endParaRPr>
          </a:p>
          <a:p>
            <a:pPr marL="342900" indent="-342900">
              <a:buAutoNum type="arabicParenR"/>
            </a:pPr>
            <a:r>
              <a:rPr lang="en-US" dirty="0" smtClean="0"/>
              <a:t>Process Model</a:t>
            </a:r>
          </a:p>
          <a:p>
            <a:pPr marL="800100" lvl="1" indent="-342900">
              <a:buAutoNum type="arabicParenR"/>
            </a:pPr>
            <a:r>
              <a:rPr lang="en-US" dirty="0" smtClean="0"/>
              <a:t>Selection of Dataset</a:t>
            </a:r>
          </a:p>
          <a:p>
            <a:pPr marL="800100" lvl="1" indent="-342900">
              <a:buAutoNum type="arabicParenR"/>
            </a:pPr>
            <a:r>
              <a:rPr lang="en-US" dirty="0" smtClean="0"/>
              <a:t>Image Data Preprocessing</a:t>
            </a:r>
          </a:p>
          <a:p>
            <a:pPr marL="800100" lvl="1" indent="-342900">
              <a:buAutoNum type="arabicParenR"/>
            </a:pPr>
            <a:r>
              <a:rPr lang="en-US" dirty="0" smtClean="0"/>
              <a:t>Image Data Augmentation</a:t>
            </a:r>
          </a:p>
          <a:p>
            <a:pPr marL="800100" lvl="1" indent="-342900">
              <a:buAutoNum type="arabicParenR"/>
            </a:pPr>
            <a:r>
              <a:rPr lang="en-US" dirty="0" smtClean="0"/>
              <a:t>Features Extraction and Training</a:t>
            </a:r>
          </a:p>
          <a:p>
            <a:pPr marL="1257300" lvl="2" indent="-342900">
              <a:buAutoNum type="arabicParenR"/>
            </a:pPr>
            <a:r>
              <a:rPr lang="en-US" dirty="0" smtClean="0"/>
              <a:t>Convolution Neural Network</a:t>
            </a:r>
          </a:p>
          <a:p>
            <a:pPr marL="1257300" lvl="2" indent="-342900">
              <a:buAutoNum type="arabicParenR"/>
            </a:pPr>
            <a:r>
              <a:rPr lang="en-US" dirty="0" smtClean="0"/>
              <a:t>Creating The CNN Model</a:t>
            </a:r>
          </a:p>
          <a:p>
            <a:pPr marL="1257300" lvl="2" indent="-342900">
              <a:buAutoNum type="arabicParenR"/>
            </a:pPr>
            <a:r>
              <a:rPr lang="en-US" dirty="0" smtClean="0"/>
              <a:t>Components of CNN Model</a:t>
            </a:r>
          </a:p>
          <a:p>
            <a:pPr lvl="2"/>
            <a:endParaRPr lang="en-US" dirty="0" smtClean="0"/>
          </a:p>
          <a:p>
            <a:pPr marL="342900" indent="-342900">
              <a:buAutoNum type="arabicParenR"/>
            </a:pPr>
            <a:r>
              <a:rPr lang="en-US" dirty="0" smtClean="0"/>
              <a:t>Validation and Output</a:t>
            </a:r>
          </a:p>
          <a:p>
            <a:pPr marL="342900" indent="-342900">
              <a:buAutoNum type="arabicParenR"/>
            </a:pPr>
            <a:r>
              <a:rPr lang="en-US" dirty="0" smtClean="0"/>
              <a:t>Results</a:t>
            </a:r>
          </a:p>
          <a:p>
            <a:pPr marL="342900" indent="-342900">
              <a:buAutoNum type="arabicParenR"/>
            </a:pPr>
            <a:r>
              <a:rPr lang="en-US" dirty="0" smtClean="0"/>
              <a:t>Conclusion</a:t>
            </a:r>
          </a:p>
          <a:p>
            <a:pPr marL="342900" indent="-342900">
              <a:buAutoNum type="arabicParenR"/>
            </a:pPr>
            <a:r>
              <a:rPr lang="en-US" dirty="0" smtClean="0"/>
              <a:t>References</a:t>
            </a:r>
          </a:p>
        </p:txBody>
      </p:sp>
    </p:spTree>
    <p:extLst>
      <p:ext uri="{BB962C8B-B14F-4D97-AF65-F5344CB8AC3E}">
        <p14:creationId xmlns:p14="http://schemas.microsoft.com/office/powerpoint/2010/main" val="10665072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223523" y="305615"/>
            <a:ext cx="2151550" cy="584775"/>
          </a:xfrm>
          <a:prstGeom prst="rect">
            <a:avLst/>
          </a:prstGeom>
          <a:noFill/>
        </p:spPr>
        <p:txBody>
          <a:bodyPr wrap="none" lIns="91440" tIns="45720" rIns="91440" bIns="45720">
            <a:spAutoFit/>
          </a:bodyPr>
          <a:lstStyle/>
          <a:p>
            <a:pPr algn="ctr"/>
            <a:r>
              <a:rPr lang="en-US" sz="3200" b="0" cap="none" spc="0" dirty="0" smtClean="0">
                <a:ln w="0"/>
                <a:solidFill>
                  <a:schemeClr val="tx1"/>
                </a:solidFill>
                <a:effectLst>
                  <a:outerShdw blurRad="38100" dist="19050" dir="2700000" algn="tl" rotWithShape="0">
                    <a:schemeClr val="dk1">
                      <a:alpha val="40000"/>
                    </a:schemeClr>
                  </a:outerShdw>
                </a:effectLst>
              </a:rPr>
              <a:t>Conclusion</a:t>
            </a:r>
            <a:endParaRPr lang="en-US" sz="3200" b="0" cap="none" spc="0" dirty="0">
              <a:ln w="0"/>
              <a:solidFill>
                <a:schemeClr val="tx1"/>
              </a:solidFill>
              <a:effectLst>
                <a:outerShdw blurRad="38100" dist="19050" dir="2700000" algn="tl" rotWithShape="0">
                  <a:schemeClr val="dk1">
                    <a:alpha val="40000"/>
                  </a:schemeClr>
                </a:outerShdw>
              </a:effectLst>
            </a:endParaRPr>
          </a:p>
        </p:txBody>
      </p:sp>
      <p:sp>
        <p:nvSpPr>
          <p:cNvPr id="3" name="Rectangle 2"/>
          <p:cNvSpPr/>
          <p:nvPr/>
        </p:nvSpPr>
        <p:spPr>
          <a:xfrm>
            <a:off x="1057911" y="1008130"/>
            <a:ext cx="9692764" cy="5632311"/>
          </a:xfrm>
          <a:prstGeom prst="rect">
            <a:avLst/>
          </a:prstGeom>
          <a:solidFill>
            <a:schemeClr val="bg2"/>
          </a:solidFill>
        </p:spPr>
        <p:txBody>
          <a:bodyPr wrap="square">
            <a:spAutoFit/>
          </a:bodyPr>
          <a:lstStyle/>
          <a:p>
            <a:pPr marL="342900" indent="-342900">
              <a:buAutoNum type="arabicParenR"/>
            </a:pPr>
            <a:r>
              <a:rPr lang="en-US" dirty="0" smtClean="0">
                <a:latin typeface="Helvetica Neue"/>
              </a:rPr>
              <a:t>Objective of our project is Emotion Detection using Facial Expressions.</a:t>
            </a:r>
          </a:p>
          <a:p>
            <a:pPr marL="342900" indent="-342900">
              <a:buAutoNum type="arabicParenR"/>
            </a:pPr>
            <a:endParaRPr lang="en-US" dirty="0">
              <a:latin typeface="Helvetica Neue"/>
            </a:endParaRPr>
          </a:p>
          <a:p>
            <a:pPr marL="342900" indent="-342900">
              <a:buAutoNum type="arabicParenR"/>
            </a:pPr>
            <a:r>
              <a:rPr lang="en-US" dirty="0" smtClean="0">
                <a:latin typeface="Helvetica Neue"/>
              </a:rPr>
              <a:t>Method used for implementing is Convolution Neural Network (CNN)</a:t>
            </a:r>
          </a:p>
          <a:p>
            <a:pPr marL="342900" indent="-342900">
              <a:buAutoNum type="arabicParenR"/>
            </a:pPr>
            <a:endParaRPr lang="en-US" dirty="0">
              <a:latin typeface="Helvetica Neue"/>
            </a:endParaRPr>
          </a:p>
          <a:p>
            <a:r>
              <a:rPr lang="en-US" dirty="0" smtClean="0"/>
              <a:t>3) Steps </a:t>
            </a:r>
            <a:r>
              <a:rPr lang="en-US" dirty="0"/>
              <a:t>in Facial Expression Recognition Using </a:t>
            </a:r>
            <a:r>
              <a:rPr lang="en-US" dirty="0" smtClean="0"/>
              <a:t>CNN</a:t>
            </a:r>
            <a:endParaRPr lang="en-US" dirty="0"/>
          </a:p>
          <a:p>
            <a:pPr marL="1257300" lvl="2" indent="-342900">
              <a:buAutoNum type="arabicParenR"/>
            </a:pPr>
            <a:r>
              <a:rPr lang="en-US" dirty="0"/>
              <a:t>Image Data Preprocessing</a:t>
            </a:r>
          </a:p>
          <a:p>
            <a:pPr marL="1257300" lvl="2" indent="-342900">
              <a:buAutoNum type="arabicParenR"/>
            </a:pPr>
            <a:r>
              <a:rPr lang="en-US" dirty="0"/>
              <a:t>Image Data Augmentation</a:t>
            </a:r>
          </a:p>
          <a:p>
            <a:pPr marL="1257300" lvl="2" indent="-342900">
              <a:buAutoNum type="arabicParenR"/>
            </a:pPr>
            <a:r>
              <a:rPr lang="en-US" dirty="0"/>
              <a:t>Feature </a:t>
            </a:r>
            <a:r>
              <a:rPr lang="en-US" dirty="0" smtClean="0"/>
              <a:t>Extraction and Training</a:t>
            </a:r>
            <a:endParaRPr lang="en-US" dirty="0"/>
          </a:p>
          <a:p>
            <a:pPr marL="1257300" lvl="2" indent="-342900">
              <a:buAutoNum type="arabicParenR"/>
            </a:pPr>
            <a:r>
              <a:rPr lang="en-US" dirty="0" smtClean="0"/>
              <a:t>Validation and Output</a:t>
            </a:r>
            <a:endParaRPr lang="en-US" dirty="0">
              <a:latin typeface="Helvetica Neue"/>
            </a:endParaRPr>
          </a:p>
          <a:p>
            <a:pPr marL="1257300" lvl="2" indent="-342900">
              <a:buAutoNum type="arabicParenR"/>
            </a:pPr>
            <a:endParaRPr lang="en-US" dirty="0" smtClean="0">
              <a:latin typeface="Helvetica Neue"/>
            </a:endParaRPr>
          </a:p>
          <a:p>
            <a:r>
              <a:rPr lang="en-US" dirty="0" smtClean="0">
                <a:latin typeface="Helvetica Neue"/>
              </a:rPr>
              <a:t>4) Image Data Preprocessing and augmentation will  be done using functions present in OpenCV and </a:t>
            </a:r>
            <a:r>
              <a:rPr lang="en-US" dirty="0">
                <a:latin typeface="Helvetica Neue"/>
              </a:rPr>
              <a:t>T</a:t>
            </a:r>
            <a:r>
              <a:rPr lang="en-US" dirty="0" smtClean="0">
                <a:latin typeface="Helvetica Neue"/>
              </a:rPr>
              <a:t>ensorflow.</a:t>
            </a:r>
          </a:p>
          <a:p>
            <a:endParaRPr lang="en-US" dirty="0">
              <a:latin typeface="Helvetica Neue"/>
            </a:endParaRPr>
          </a:p>
          <a:p>
            <a:r>
              <a:rPr lang="en-US" dirty="0" smtClean="0">
                <a:latin typeface="Helvetica Neue"/>
              </a:rPr>
              <a:t>5) Feature Extraction and Training will be done using CNN with the help of </a:t>
            </a:r>
            <a:r>
              <a:rPr lang="en-US" dirty="0">
                <a:latin typeface="Helvetica Neue"/>
              </a:rPr>
              <a:t>K</a:t>
            </a:r>
            <a:r>
              <a:rPr lang="en-US" dirty="0" smtClean="0">
                <a:latin typeface="Helvetica Neue"/>
              </a:rPr>
              <a:t>eras and Tensorflow.</a:t>
            </a:r>
          </a:p>
          <a:p>
            <a:endParaRPr lang="en-US" dirty="0">
              <a:latin typeface="Helvetica Neue"/>
            </a:endParaRPr>
          </a:p>
          <a:p>
            <a:r>
              <a:rPr lang="en-US" dirty="0" smtClean="0">
                <a:latin typeface="Helvetica Neue"/>
              </a:rPr>
              <a:t>6) Validation and Output phase can be done using OpenCV and Keras</a:t>
            </a:r>
          </a:p>
          <a:p>
            <a:endParaRPr lang="en-US" dirty="0">
              <a:latin typeface="Helvetica Neue"/>
            </a:endParaRPr>
          </a:p>
          <a:p>
            <a:r>
              <a:rPr lang="en-US" dirty="0" smtClean="0">
                <a:latin typeface="Helvetica Neue"/>
              </a:rPr>
              <a:t>7) Training accuracy is 72% and Validation accuracy is 62%.</a:t>
            </a:r>
          </a:p>
          <a:p>
            <a:endParaRPr lang="en-US" dirty="0">
              <a:latin typeface="Helvetica Neue"/>
            </a:endParaRPr>
          </a:p>
        </p:txBody>
      </p:sp>
    </p:spTree>
    <p:extLst>
      <p:ext uri="{BB962C8B-B14F-4D97-AF65-F5344CB8AC3E}">
        <p14:creationId xmlns:p14="http://schemas.microsoft.com/office/powerpoint/2010/main" val="261679122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82546" y="359937"/>
            <a:ext cx="2012923" cy="584775"/>
          </a:xfrm>
          <a:prstGeom prst="rect">
            <a:avLst/>
          </a:prstGeom>
          <a:noFill/>
        </p:spPr>
        <p:txBody>
          <a:bodyPr wrap="none" lIns="91440" tIns="45720" rIns="91440" bIns="45720">
            <a:spAutoFit/>
          </a:bodyPr>
          <a:lstStyle/>
          <a:p>
            <a:pPr algn="ctr"/>
            <a:r>
              <a:rPr lang="en-US" sz="3200" b="0" cap="none" spc="0" dirty="0" smtClean="0">
                <a:ln w="0"/>
                <a:solidFill>
                  <a:schemeClr val="tx1"/>
                </a:solidFill>
                <a:effectLst>
                  <a:outerShdw blurRad="38100" dist="19050" dir="2700000" algn="tl" rotWithShape="0">
                    <a:schemeClr val="dk1">
                      <a:alpha val="40000"/>
                    </a:schemeClr>
                  </a:outerShdw>
                </a:effectLst>
              </a:rPr>
              <a:t>References</a:t>
            </a:r>
            <a:endParaRPr lang="en-US" sz="3200" b="0" cap="none" spc="0" dirty="0">
              <a:ln w="0"/>
              <a:solidFill>
                <a:schemeClr val="tx1"/>
              </a:solidFill>
              <a:effectLst>
                <a:outerShdw blurRad="38100" dist="19050" dir="2700000" algn="tl" rotWithShape="0">
                  <a:schemeClr val="dk1">
                    <a:alpha val="40000"/>
                  </a:schemeClr>
                </a:outerShdw>
              </a:effectLst>
            </a:endParaRPr>
          </a:p>
        </p:txBody>
      </p:sp>
      <p:sp>
        <p:nvSpPr>
          <p:cNvPr id="3" name="Rectangle 2"/>
          <p:cNvSpPr/>
          <p:nvPr/>
        </p:nvSpPr>
        <p:spPr>
          <a:xfrm>
            <a:off x="1038239" y="1313279"/>
            <a:ext cx="10024988" cy="5004447"/>
          </a:xfrm>
          <a:prstGeom prst="rect">
            <a:avLst/>
          </a:prstGeom>
          <a:solidFill>
            <a:schemeClr val="bg2"/>
          </a:solidFill>
        </p:spPr>
        <p:txBody>
          <a:bodyPr wrap="none">
            <a:spAutoFit/>
          </a:bodyPr>
          <a:lstStyle/>
          <a:p>
            <a:pPr algn="just">
              <a:lnSpc>
                <a:spcPct val="115000"/>
              </a:lnSpc>
            </a:pPr>
            <a:endParaRPr lang="en-US" sz="1400" dirty="0" smtClean="0">
              <a:latin typeface="Arial" panose="020B0604020202020204" pitchFamily="34" charset="0"/>
              <a:ea typeface="Calibri" panose="020F0502020204030204" pitchFamily="34" charset="0"/>
              <a:cs typeface="Arial" panose="020B0604020202020204" pitchFamily="34" charset="0"/>
            </a:endParaRPr>
          </a:p>
          <a:p>
            <a:pPr algn="just">
              <a:lnSpc>
                <a:spcPct val="115000"/>
              </a:lnSpc>
            </a:pPr>
            <a:r>
              <a:rPr lang="en-US" sz="1400" dirty="0" smtClean="0">
                <a:latin typeface="Arial" panose="020B0604020202020204" pitchFamily="34" charset="0"/>
                <a:ea typeface="Calibri" panose="020F0502020204030204" pitchFamily="34" charset="0"/>
                <a:cs typeface="Arial" panose="020B0604020202020204" pitchFamily="34" charset="0"/>
              </a:rPr>
              <a:t>[1] Syed </a:t>
            </a:r>
            <a:r>
              <a:rPr lang="en-US" sz="1400" dirty="0">
                <a:latin typeface="Arial" panose="020B0604020202020204" pitchFamily="34" charset="0"/>
                <a:ea typeface="Calibri" panose="020F0502020204030204" pitchFamily="34" charset="0"/>
                <a:cs typeface="Arial" panose="020B0604020202020204" pitchFamily="34" charset="0"/>
              </a:rPr>
              <a:t>Inthiyaz et al 2021 J. Phys.: Conf. Ser. 1804 </a:t>
            </a:r>
            <a:r>
              <a:rPr lang="en-US" sz="1400" dirty="0" smtClean="0">
                <a:latin typeface="Arial" panose="020B0604020202020204" pitchFamily="34" charset="0"/>
                <a:ea typeface="Calibri" panose="020F0502020204030204" pitchFamily="34" charset="0"/>
                <a:cs typeface="Arial" panose="020B0604020202020204" pitchFamily="34" charset="0"/>
              </a:rPr>
              <a:t>012202, “</a:t>
            </a:r>
            <a:r>
              <a:rPr lang="en-US" sz="1400" dirty="0" smtClean="0">
                <a:latin typeface="Arial" panose="020B0604020202020204" pitchFamily="34" charset="0"/>
                <a:cs typeface="Arial" panose="020B0604020202020204" pitchFamily="34" charset="0"/>
              </a:rPr>
              <a:t>Facial </a:t>
            </a:r>
            <a:r>
              <a:rPr lang="en-US" sz="1400" dirty="0">
                <a:latin typeface="Arial" panose="020B0604020202020204" pitchFamily="34" charset="0"/>
                <a:cs typeface="Arial" panose="020B0604020202020204" pitchFamily="34" charset="0"/>
              </a:rPr>
              <a:t>Expression Recognition Using </a:t>
            </a:r>
            <a:r>
              <a:rPr lang="en-US" sz="1400" dirty="0" smtClean="0">
                <a:latin typeface="Arial" panose="020B0604020202020204" pitchFamily="34" charset="0"/>
                <a:cs typeface="Arial" panose="020B0604020202020204" pitchFamily="34" charset="0"/>
              </a:rPr>
              <a:t>KERAS”,</a:t>
            </a:r>
          </a:p>
          <a:p>
            <a:pPr algn="just">
              <a:lnSpc>
                <a:spcPct val="115000"/>
              </a:lnSpc>
            </a:pPr>
            <a:r>
              <a:rPr lang="en-US" sz="1400" dirty="0" smtClean="0">
                <a:latin typeface="Arial" panose="020B0604020202020204" pitchFamily="34" charset="0"/>
                <a:cs typeface="Arial" panose="020B0604020202020204" pitchFamily="34" charset="0"/>
              </a:rPr>
              <a:t>      accessed 9 April 2021</a:t>
            </a:r>
          </a:p>
          <a:p>
            <a:pPr algn="just">
              <a:lnSpc>
                <a:spcPct val="115000"/>
              </a:lnSpc>
            </a:pPr>
            <a:r>
              <a:rPr lang="en-US" sz="1400" dirty="0">
                <a:latin typeface="Arial" panose="020B0604020202020204" pitchFamily="34" charset="0"/>
                <a:ea typeface="Calibri" panose="020F0502020204030204" pitchFamily="34" charset="0"/>
                <a:cs typeface="Arial" panose="020B0604020202020204" pitchFamily="34" charset="0"/>
              </a:rPr>
              <a:t>     </a:t>
            </a:r>
            <a:r>
              <a:rPr lang="en-US" sz="1400" dirty="0" smtClean="0">
                <a:latin typeface="Arial" panose="020B0604020202020204" pitchFamily="34" charset="0"/>
                <a:ea typeface="Calibri" panose="020F0502020204030204" pitchFamily="34" charset="0"/>
                <a:cs typeface="Arial" panose="020B0604020202020204" pitchFamily="34" charset="0"/>
              </a:rPr>
              <a:t> &lt;https</a:t>
            </a:r>
            <a:r>
              <a:rPr lang="en-US" sz="1400" dirty="0">
                <a:latin typeface="Arial" panose="020B0604020202020204" pitchFamily="34" charset="0"/>
                <a:ea typeface="Calibri" panose="020F0502020204030204" pitchFamily="34" charset="0"/>
                <a:cs typeface="Arial" panose="020B0604020202020204" pitchFamily="34" charset="0"/>
              </a:rPr>
              <a:t>://</a:t>
            </a:r>
            <a:r>
              <a:rPr lang="en-US" sz="1400" dirty="0" smtClean="0">
                <a:latin typeface="Arial" panose="020B0604020202020204" pitchFamily="34" charset="0"/>
                <a:ea typeface="Calibri" panose="020F0502020204030204" pitchFamily="34" charset="0"/>
                <a:cs typeface="Arial" panose="020B0604020202020204" pitchFamily="34" charset="0"/>
              </a:rPr>
              <a:t>iopscience.iop.org/article/10.1088/1742-6596/1804/1/012202&gt;</a:t>
            </a:r>
          </a:p>
          <a:p>
            <a:pPr algn="just">
              <a:lnSpc>
                <a:spcPct val="115000"/>
              </a:lnSpc>
            </a:pPr>
            <a:endParaRPr lang="en-US" sz="1400" dirty="0">
              <a:effectLst/>
              <a:latin typeface="Arial" panose="020B0604020202020204" pitchFamily="34" charset="0"/>
              <a:ea typeface="Calibri" panose="020F0502020204030204" pitchFamily="34" charset="0"/>
              <a:cs typeface="Arial" panose="020B0604020202020204" pitchFamily="34" charset="0"/>
            </a:endParaRPr>
          </a:p>
          <a:p>
            <a:pPr algn="just">
              <a:lnSpc>
                <a:spcPct val="115000"/>
              </a:lnSpc>
            </a:pPr>
            <a:r>
              <a:rPr lang="en-US" sz="1400" dirty="0" smtClean="0">
                <a:effectLst/>
                <a:latin typeface="Arial" panose="020B0604020202020204" pitchFamily="34" charset="0"/>
                <a:ea typeface="Calibri" panose="020F0502020204030204" pitchFamily="34" charset="0"/>
                <a:cs typeface="Arial" panose="020B0604020202020204" pitchFamily="34" charset="0"/>
              </a:rPr>
              <a:t>[2] </a:t>
            </a:r>
            <a:r>
              <a:rPr lang="en-US" sz="1400" dirty="0">
                <a:latin typeface="Arial" panose="020B0604020202020204" pitchFamily="34" charset="0"/>
                <a:cs typeface="Arial" panose="020B0604020202020204" pitchFamily="34" charset="0"/>
              </a:rPr>
              <a:t>William Pao, a&amp;s </a:t>
            </a:r>
            <a:r>
              <a:rPr lang="en-US" sz="1400" dirty="0" smtClean="0">
                <a:latin typeface="Arial" panose="020B0604020202020204" pitchFamily="34" charset="0"/>
                <a:cs typeface="Arial" panose="020B0604020202020204" pitchFamily="34" charset="0"/>
              </a:rPr>
              <a:t>International, “The </a:t>
            </a:r>
            <a:r>
              <a:rPr lang="en-US" sz="1400" dirty="0">
                <a:latin typeface="Arial" panose="020B0604020202020204" pitchFamily="34" charset="0"/>
                <a:cs typeface="Arial" panose="020B0604020202020204" pitchFamily="34" charset="0"/>
              </a:rPr>
              <a:t>many application of emotion </a:t>
            </a:r>
            <a:r>
              <a:rPr lang="en-US" sz="1400" dirty="0" smtClean="0">
                <a:latin typeface="Arial" panose="020B0604020202020204" pitchFamily="34" charset="0"/>
                <a:cs typeface="Arial" panose="020B0604020202020204" pitchFamily="34" charset="0"/>
              </a:rPr>
              <a:t>recognition”, accessed 12 </a:t>
            </a:r>
            <a:r>
              <a:rPr lang="en-US" sz="1400" dirty="0">
                <a:latin typeface="Arial" panose="020B0604020202020204" pitchFamily="34" charset="0"/>
                <a:cs typeface="Arial" panose="020B0604020202020204" pitchFamily="34" charset="0"/>
              </a:rPr>
              <a:t>Oct </a:t>
            </a:r>
            <a:r>
              <a:rPr lang="en-US" sz="1400" dirty="0" smtClean="0">
                <a:latin typeface="Arial" panose="020B0604020202020204" pitchFamily="34" charset="0"/>
                <a:cs typeface="Arial" panose="020B0604020202020204" pitchFamily="34" charset="0"/>
              </a:rPr>
              <a:t>2017</a:t>
            </a:r>
          </a:p>
          <a:p>
            <a:pPr algn="just">
              <a:lnSpc>
                <a:spcPct val="115000"/>
              </a:lnSpc>
            </a:pPr>
            <a:r>
              <a:rPr lang="en-US" sz="1400" dirty="0">
                <a:latin typeface="Arial" panose="020B0604020202020204" pitchFamily="34" charset="0"/>
                <a:cs typeface="Arial" panose="020B0604020202020204" pitchFamily="34" charset="0"/>
              </a:rPr>
              <a:t>      &lt;https://www.asmag.com/showpost/23883.aspx&gt;</a:t>
            </a:r>
          </a:p>
          <a:p>
            <a:pPr algn="just">
              <a:lnSpc>
                <a:spcPct val="115000"/>
              </a:lnSpc>
            </a:pPr>
            <a:endParaRPr lang="en-US" sz="1400" dirty="0" smtClean="0">
              <a:effectLst/>
              <a:latin typeface="Arial" panose="020B0604020202020204" pitchFamily="34" charset="0"/>
              <a:ea typeface="Calibri" panose="020F0502020204030204" pitchFamily="34" charset="0"/>
              <a:cs typeface="Arial" panose="020B0604020202020204" pitchFamily="34" charset="0"/>
            </a:endParaRPr>
          </a:p>
          <a:p>
            <a:r>
              <a:rPr lang="en-US" sz="1400" dirty="0" smtClean="0">
                <a:latin typeface="Arial" panose="020B0604020202020204" pitchFamily="34" charset="0"/>
                <a:ea typeface="Calibri" panose="020F0502020204030204" pitchFamily="34" charset="0"/>
                <a:cs typeface="Arial" panose="020B0604020202020204" pitchFamily="34" charset="0"/>
              </a:rPr>
              <a:t>[3]  </a:t>
            </a:r>
            <a:r>
              <a:rPr lang="en-US" sz="1400" dirty="0" smtClean="0">
                <a:latin typeface="Arial" panose="020B0604020202020204" pitchFamily="34" charset="0"/>
                <a:cs typeface="Arial" panose="020B0604020202020204" pitchFamily="34" charset="0"/>
              </a:rPr>
              <a:t>Sumit Saha, “A </a:t>
            </a:r>
            <a:r>
              <a:rPr lang="en-US" sz="1400" dirty="0">
                <a:latin typeface="Arial" panose="020B0604020202020204" pitchFamily="34" charset="0"/>
                <a:cs typeface="Arial" panose="020B0604020202020204" pitchFamily="34" charset="0"/>
              </a:rPr>
              <a:t>Comprehensive Guide to Convolutional Neural </a:t>
            </a:r>
            <a:r>
              <a:rPr lang="en-US" sz="1400" dirty="0" smtClean="0">
                <a:latin typeface="Arial" panose="020B0604020202020204" pitchFamily="34" charset="0"/>
                <a:cs typeface="Arial" panose="020B0604020202020204" pitchFamily="34" charset="0"/>
              </a:rPr>
              <a:t>Networks”, accessed 15 December 2018</a:t>
            </a:r>
          </a:p>
          <a:p>
            <a:r>
              <a:rPr lang="en-US" sz="1400" dirty="0">
                <a:latin typeface="Arial" panose="020B0604020202020204" pitchFamily="34" charset="0"/>
                <a:cs typeface="Arial" panose="020B0604020202020204" pitchFamily="34" charset="0"/>
              </a:rPr>
              <a:t> </a:t>
            </a:r>
            <a:r>
              <a:rPr lang="en-US" sz="1400" dirty="0" smtClean="0">
                <a:latin typeface="Arial" panose="020B0604020202020204" pitchFamily="34" charset="0"/>
                <a:cs typeface="Arial" panose="020B0604020202020204" pitchFamily="34" charset="0"/>
              </a:rPr>
              <a:t>     &lt;https</a:t>
            </a:r>
            <a:r>
              <a:rPr lang="en-US" sz="1400" dirty="0">
                <a:latin typeface="Arial" panose="020B0604020202020204" pitchFamily="34" charset="0"/>
                <a:cs typeface="Arial" panose="020B0604020202020204" pitchFamily="34" charset="0"/>
              </a:rPr>
              <a:t>://</a:t>
            </a:r>
            <a:r>
              <a:rPr lang="en-US" sz="1400" dirty="0" smtClean="0">
                <a:latin typeface="Arial" panose="020B0604020202020204" pitchFamily="34" charset="0"/>
                <a:cs typeface="Arial" panose="020B0604020202020204" pitchFamily="34" charset="0"/>
              </a:rPr>
              <a:t>towardsdatascience.com/a-comprehensive-guide-to-convolutional-neural-networks-the-eli5-way-3bd2b1164a53&gt;</a:t>
            </a:r>
          </a:p>
          <a:p>
            <a:endParaRPr lang="en-US" sz="1400" dirty="0">
              <a:latin typeface="Arial" panose="020B0604020202020204" pitchFamily="34" charset="0"/>
              <a:cs typeface="Arial" panose="020B0604020202020204" pitchFamily="34" charset="0"/>
            </a:endParaRPr>
          </a:p>
          <a:p>
            <a:r>
              <a:rPr lang="en-US" sz="1400" dirty="0" smtClean="0">
                <a:latin typeface="Arial" panose="020B0604020202020204" pitchFamily="34" charset="0"/>
                <a:cs typeface="Arial" panose="020B0604020202020204" pitchFamily="34" charset="0"/>
              </a:rPr>
              <a:t>[</a:t>
            </a:r>
            <a:r>
              <a:rPr lang="en-US" sz="1400" dirty="0">
                <a:latin typeface="Arial" panose="020B0604020202020204" pitchFamily="34" charset="0"/>
                <a:cs typeface="Arial" panose="020B0604020202020204" pitchFamily="34" charset="0"/>
              </a:rPr>
              <a:t>4] </a:t>
            </a:r>
            <a:r>
              <a:rPr lang="en-US" sz="1400" dirty="0" smtClean="0">
                <a:latin typeface="Arial" panose="020B0604020202020204" pitchFamily="34" charset="0"/>
                <a:cs typeface="Arial" panose="020B0604020202020204" pitchFamily="34" charset="0"/>
              </a:rPr>
              <a:t> Joseph Nelson, “Why </a:t>
            </a:r>
            <a:r>
              <a:rPr lang="en-US" sz="1400" dirty="0">
                <a:latin typeface="Arial" panose="020B0604020202020204" pitchFamily="34" charset="0"/>
                <a:cs typeface="Arial" panose="020B0604020202020204" pitchFamily="34" charset="0"/>
              </a:rPr>
              <a:t>Image Preprocessing and Augmentation </a:t>
            </a:r>
            <a:r>
              <a:rPr lang="en-US" sz="1400" dirty="0" smtClean="0">
                <a:latin typeface="Arial" panose="020B0604020202020204" pitchFamily="34" charset="0"/>
                <a:cs typeface="Arial" panose="020B0604020202020204" pitchFamily="34" charset="0"/>
              </a:rPr>
              <a:t>Matter”, accessed </a:t>
            </a:r>
            <a:r>
              <a:rPr lang="en-US" sz="1400" dirty="0">
                <a:latin typeface="Arial" panose="020B0604020202020204" pitchFamily="34" charset="0"/>
                <a:cs typeface="Arial" panose="020B0604020202020204" pitchFamily="34" charset="0"/>
              </a:rPr>
              <a:t>26 Jan 2020. </a:t>
            </a:r>
            <a:endParaRPr lang="en-US" sz="1400" dirty="0" smtClean="0">
              <a:latin typeface="Arial" panose="020B0604020202020204" pitchFamily="34" charset="0"/>
              <a:cs typeface="Arial" panose="020B0604020202020204" pitchFamily="34" charset="0"/>
            </a:endParaRPr>
          </a:p>
          <a:p>
            <a:r>
              <a:rPr lang="en-US" sz="1400" dirty="0" smtClean="0">
                <a:latin typeface="Arial" panose="020B0604020202020204" pitchFamily="34" charset="0"/>
                <a:cs typeface="Arial" panose="020B0604020202020204" pitchFamily="34" charset="0"/>
              </a:rPr>
              <a:t>      &lt;https</a:t>
            </a:r>
            <a:r>
              <a:rPr lang="en-US" sz="1400" dirty="0">
                <a:latin typeface="Arial" panose="020B0604020202020204" pitchFamily="34" charset="0"/>
                <a:cs typeface="Arial" panose="020B0604020202020204" pitchFamily="34" charset="0"/>
              </a:rPr>
              <a:t>://blog.roboflow.com/why-preprocess-augment</a:t>
            </a:r>
            <a:r>
              <a:rPr lang="en-US" sz="1400" dirty="0" smtClean="0">
                <a:latin typeface="Arial" panose="020B0604020202020204" pitchFamily="34" charset="0"/>
                <a:cs typeface="Arial" panose="020B0604020202020204" pitchFamily="34" charset="0"/>
              </a:rPr>
              <a:t>/&gt;</a:t>
            </a:r>
          </a:p>
          <a:p>
            <a:endParaRPr lang="en-US" sz="1400" u="sng" dirty="0">
              <a:latin typeface="Arial" panose="020B0604020202020204" pitchFamily="34" charset="0"/>
              <a:cs typeface="Arial" panose="020B0604020202020204" pitchFamily="34" charset="0"/>
            </a:endParaRPr>
          </a:p>
          <a:p>
            <a:r>
              <a:rPr lang="en-US" sz="1400" dirty="0" smtClean="0">
                <a:latin typeface="Arial" panose="020B0604020202020204" pitchFamily="34" charset="0"/>
                <a:cs typeface="Arial" panose="020B0604020202020204" pitchFamily="34" charset="0"/>
              </a:rPr>
              <a:t>[5</a:t>
            </a:r>
            <a:r>
              <a:rPr lang="en-US" sz="1400" dirty="0">
                <a:latin typeface="Arial" panose="020B0604020202020204" pitchFamily="34" charset="0"/>
                <a:cs typeface="Arial" panose="020B0604020202020204" pitchFamily="34" charset="0"/>
              </a:rPr>
              <a:t>] </a:t>
            </a:r>
            <a:r>
              <a:rPr lang="en-US" sz="1400" dirty="0" smtClean="0">
                <a:latin typeface="Arial" panose="020B0604020202020204" pitchFamily="34" charset="0"/>
                <a:cs typeface="Arial" panose="020B0604020202020204" pitchFamily="34" charset="0"/>
              </a:rPr>
              <a:t> K</a:t>
            </a:r>
            <a:r>
              <a:rPr lang="en-US" sz="1400" dirty="0">
                <a:latin typeface="Arial" panose="020B0604020202020204" pitchFamily="34" charset="0"/>
                <a:cs typeface="Arial" panose="020B0604020202020204" pitchFamily="34" charset="0"/>
              </a:rPr>
              <a:t>. Shan, J. Guo, W. You, D. Lu and R. Bie</a:t>
            </a:r>
            <a:r>
              <a:rPr lang="en-US" sz="1400" dirty="0" smtClean="0">
                <a:latin typeface="Arial" panose="020B0604020202020204" pitchFamily="34" charset="0"/>
                <a:cs typeface="Arial" panose="020B0604020202020204" pitchFamily="34" charset="0"/>
              </a:rPr>
              <a:t>,</a:t>
            </a:r>
          </a:p>
          <a:p>
            <a:r>
              <a:rPr lang="en-US" sz="1400" dirty="0">
                <a:latin typeface="Arial" panose="020B0604020202020204" pitchFamily="34" charset="0"/>
                <a:cs typeface="Arial" panose="020B0604020202020204" pitchFamily="34" charset="0"/>
              </a:rPr>
              <a:t> </a:t>
            </a:r>
            <a:r>
              <a:rPr lang="en-US" sz="1400" dirty="0" smtClean="0">
                <a:latin typeface="Arial" panose="020B0604020202020204" pitchFamily="34" charset="0"/>
                <a:cs typeface="Arial" panose="020B0604020202020204" pitchFamily="34" charset="0"/>
              </a:rPr>
              <a:t>     </a:t>
            </a:r>
            <a:r>
              <a:rPr lang="en-US" sz="1400" dirty="0">
                <a:latin typeface="Arial" panose="020B0604020202020204" pitchFamily="34" charset="0"/>
                <a:cs typeface="Arial" panose="020B0604020202020204" pitchFamily="34" charset="0"/>
              </a:rPr>
              <a:t>"Automatic facial expression recognition based on a deep convolutional-neural-network structure," </a:t>
            </a:r>
            <a:endParaRPr lang="en-US" sz="1400" dirty="0" smtClean="0">
              <a:latin typeface="Arial" panose="020B0604020202020204" pitchFamily="34" charset="0"/>
              <a:cs typeface="Arial" panose="020B0604020202020204" pitchFamily="34" charset="0"/>
            </a:endParaRPr>
          </a:p>
          <a:p>
            <a:r>
              <a:rPr lang="en-US" sz="1400" dirty="0" smtClean="0">
                <a:latin typeface="Arial" panose="020B0604020202020204" pitchFamily="34" charset="0"/>
                <a:cs typeface="Arial" panose="020B0604020202020204" pitchFamily="34" charset="0"/>
              </a:rPr>
              <a:t>      2017 </a:t>
            </a:r>
            <a:r>
              <a:rPr lang="en-US" sz="1400" dirty="0">
                <a:latin typeface="Arial" panose="020B0604020202020204" pitchFamily="34" charset="0"/>
                <a:cs typeface="Arial" panose="020B0604020202020204" pitchFamily="34" charset="0"/>
              </a:rPr>
              <a:t>IEEE 15th International Conference on Software Engineering Research, Management and Applications (SERA), </a:t>
            </a:r>
            <a:endParaRPr lang="en-US" sz="1400" dirty="0" smtClean="0">
              <a:latin typeface="Arial" panose="020B0604020202020204" pitchFamily="34" charset="0"/>
              <a:cs typeface="Arial" panose="020B0604020202020204" pitchFamily="34" charset="0"/>
            </a:endParaRPr>
          </a:p>
          <a:p>
            <a:r>
              <a:rPr lang="en-US" sz="1400" dirty="0" smtClean="0">
                <a:latin typeface="Arial" panose="020B0604020202020204" pitchFamily="34" charset="0"/>
                <a:cs typeface="Arial" panose="020B0604020202020204" pitchFamily="34" charset="0"/>
              </a:rPr>
              <a:t>      2017</a:t>
            </a:r>
            <a:r>
              <a:rPr lang="en-US" sz="1400" dirty="0">
                <a:latin typeface="Arial" panose="020B0604020202020204" pitchFamily="34" charset="0"/>
                <a:cs typeface="Arial" panose="020B0604020202020204" pitchFamily="34" charset="0"/>
              </a:rPr>
              <a:t>, pp. 123-128, doi: 10.1109/SERA.2017.7965717.</a:t>
            </a:r>
          </a:p>
          <a:p>
            <a:endParaRPr lang="en-US" sz="1600" dirty="0"/>
          </a:p>
          <a:p>
            <a:endParaRPr lang="en-US" sz="1600" dirty="0"/>
          </a:p>
          <a:p>
            <a:pPr algn="just">
              <a:lnSpc>
                <a:spcPct val="115000"/>
              </a:lnSpc>
            </a:pP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89163076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74777" y="2387913"/>
            <a:ext cx="7043275" cy="1569660"/>
          </a:xfrm>
          <a:prstGeom prst="rect">
            <a:avLst/>
          </a:prstGeom>
          <a:noFill/>
        </p:spPr>
        <p:txBody>
          <a:bodyPr wrap="none" lIns="91440" tIns="45720" rIns="91440" bIns="45720">
            <a:spAutoFit/>
          </a:bodyPr>
          <a:lstStyle/>
          <a:p>
            <a:pPr algn="ctr"/>
            <a:r>
              <a:rPr lang="en-US" sz="9600" b="1" cap="none" spc="0" dirty="0" smtClean="0">
                <a:ln w="22225">
                  <a:solidFill>
                    <a:schemeClr val="accent2"/>
                  </a:solidFill>
                  <a:prstDash val="solid"/>
                </a:ln>
                <a:solidFill>
                  <a:schemeClr val="accent2">
                    <a:lumMod val="40000"/>
                    <a:lumOff val="60000"/>
                  </a:schemeClr>
                </a:solidFill>
                <a:effectLst/>
              </a:rPr>
              <a:t>Thank You!!</a:t>
            </a:r>
            <a:endParaRPr lang="en-US" sz="96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208889380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68561" y="332778"/>
            <a:ext cx="3151183" cy="646331"/>
          </a:xfrm>
          <a:prstGeom prst="rect">
            <a:avLst/>
          </a:prstGeom>
          <a:noFill/>
        </p:spPr>
        <p:txBody>
          <a:bodyPr wrap="none" lIns="91440" tIns="45720" rIns="91440" bIns="45720">
            <a:spAutoFit/>
          </a:bodyPr>
          <a:lstStyle/>
          <a:p>
            <a:pPr algn="ctr"/>
            <a:r>
              <a:rPr lang="en-US" sz="3600" b="0" cap="none" spc="0" dirty="0" smtClean="0">
                <a:ln w="0"/>
                <a:solidFill>
                  <a:schemeClr val="tx1"/>
                </a:solidFill>
                <a:effectLst>
                  <a:outerShdw blurRad="38100" dist="19050" dir="2700000" algn="tl" rotWithShape="0">
                    <a:schemeClr val="dk1">
                      <a:alpha val="40000"/>
                    </a:schemeClr>
                  </a:outerShdw>
                </a:effectLst>
              </a:rPr>
              <a:t>INTRODUCTION</a:t>
            </a:r>
            <a:endParaRPr lang="en-US" sz="3600" b="0" cap="none" spc="0" dirty="0">
              <a:ln w="0"/>
              <a:solidFill>
                <a:schemeClr val="tx1"/>
              </a:solidFill>
              <a:effectLst>
                <a:outerShdw blurRad="38100" dist="19050" dir="2700000" algn="tl" rotWithShape="0">
                  <a:schemeClr val="dk1">
                    <a:alpha val="40000"/>
                  </a:schemeClr>
                </a:outerShdw>
              </a:effectLst>
            </a:endParaRPr>
          </a:p>
        </p:txBody>
      </p:sp>
      <p:sp>
        <p:nvSpPr>
          <p:cNvPr id="3" name="Rectangle 2"/>
          <p:cNvSpPr/>
          <p:nvPr/>
        </p:nvSpPr>
        <p:spPr>
          <a:xfrm>
            <a:off x="1148284" y="1149743"/>
            <a:ext cx="9362790" cy="2862322"/>
          </a:xfrm>
          <a:prstGeom prst="rect">
            <a:avLst/>
          </a:prstGeom>
          <a:solidFill>
            <a:schemeClr val="bg2"/>
          </a:solidFill>
        </p:spPr>
        <p:txBody>
          <a:bodyPr wrap="square">
            <a:spAutoFit/>
          </a:bodyPr>
          <a:lstStyle/>
          <a:p>
            <a:endParaRPr lang="en-US" b="0" i="0" dirty="0" smtClean="0">
              <a:effectLst/>
              <a:latin typeface="arial" panose="020B0604020202020204" pitchFamily="34" charset="0"/>
            </a:endParaRPr>
          </a:p>
          <a:p>
            <a:pPr algn="just"/>
            <a:r>
              <a:rPr lang="en-US" b="0" i="0" dirty="0" smtClean="0">
                <a:effectLst/>
                <a:latin typeface="arial" panose="020B0604020202020204" pitchFamily="34" charset="0"/>
              </a:rPr>
              <a:t>Facial Expression recognition is </a:t>
            </a:r>
            <a:r>
              <a:rPr lang="en-US" i="0" dirty="0" smtClean="0">
                <a:effectLst/>
                <a:latin typeface="arial" panose="020B0604020202020204" pitchFamily="34" charset="0"/>
              </a:rPr>
              <a:t>the process of identifying human emotion using facial expressions</a:t>
            </a:r>
            <a:r>
              <a:rPr lang="en-US" b="0" i="0" dirty="0" smtClean="0">
                <a:effectLst/>
                <a:latin typeface="arial" panose="020B0604020202020204" pitchFamily="34" charset="0"/>
              </a:rPr>
              <a:t>. People vary widely in their accuracy at recognizing the emotions of others.</a:t>
            </a:r>
          </a:p>
          <a:p>
            <a:pPr algn="just"/>
            <a:endParaRPr lang="en-US" dirty="0">
              <a:solidFill>
                <a:srgbClr val="202124"/>
              </a:solidFill>
              <a:latin typeface="arial" panose="020B0604020202020204" pitchFamily="34" charset="0"/>
            </a:endParaRPr>
          </a:p>
          <a:p>
            <a:pPr algn="just"/>
            <a:r>
              <a:rPr lang="en-US" dirty="0"/>
              <a:t>Facial expression recognition software is a technology which uses biometric markers to detect emotions in human faces. More precisely, this technology is a sentiment analysis tool and is able to automatically detect the six basic or universal expressions: happiness, sadness, anger, surprise, fear, and disgust</a:t>
            </a:r>
            <a:r>
              <a:rPr lang="en-US" dirty="0" smtClean="0"/>
              <a:t>.</a:t>
            </a:r>
          </a:p>
          <a:p>
            <a:endParaRPr lang="en-US" dirty="0"/>
          </a:p>
          <a:p>
            <a:endParaRPr lang="en-US" dirty="0" smtClean="0"/>
          </a:p>
        </p:txBody>
      </p:sp>
      <p:pic>
        <p:nvPicPr>
          <p:cNvPr id="7" name="Picture 6"/>
          <p:cNvPicPr>
            <a:picLocks noChangeAspect="1"/>
          </p:cNvPicPr>
          <p:nvPr/>
        </p:nvPicPr>
        <p:blipFill>
          <a:blip r:embed="rId2"/>
          <a:stretch>
            <a:fillRect/>
          </a:stretch>
        </p:blipFill>
        <p:spPr>
          <a:xfrm>
            <a:off x="2240843" y="4182699"/>
            <a:ext cx="6531965" cy="2079642"/>
          </a:xfrm>
          <a:prstGeom prst="rect">
            <a:avLst/>
          </a:prstGeom>
        </p:spPr>
      </p:pic>
    </p:spTree>
    <p:extLst>
      <p:ext uri="{BB962C8B-B14F-4D97-AF65-F5344CB8AC3E}">
        <p14:creationId xmlns:p14="http://schemas.microsoft.com/office/powerpoint/2010/main" val="401664972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454511" y="524891"/>
            <a:ext cx="4395755" cy="584775"/>
          </a:xfrm>
          <a:prstGeom prst="rect">
            <a:avLst/>
          </a:prstGeom>
          <a:noFill/>
        </p:spPr>
        <p:txBody>
          <a:bodyPr wrap="none" lIns="91440" tIns="45720" rIns="91440" bIns="45720">
            <a:spAutoFit/>
          </a:bodyPr>
          <a:lstStyle/>
          <a:p>
            <a:pPr algn="ctr"/>
            <a:r>
              <a:rPr lang="en-US" sz="3200" dirty="0" smtClean="0">
                <a:ln w="0"/>
                <a:effectLst>
                  <a:outerShdw blurRad="38100" dist="19050" dir="2700000" algn="tl" rotWithShape="0">
                    <a:schemeClr val="dk1">
                      <a:alpha val="40000"/>
                    </a:schemeClr>
                  </a:outerShdw>
                </a:effectLst>
              </a:rPr>
              <a:t>Need and Purpose </a:t>
            </a:r>
            <a:r>
              <a:rPr lang="en-US" sz="3200" b="0" cap="none" spc="0" dirty="0" smtClean="0">
                <a:ln w="0"/>
                <a:solidFill>
                  <a:schemeClr val="tx1"/>
                </a:solidFill>
                <a:effectLst>
                  <a:outerShdw blurRad="38100" dist="19050" dir="2700000" algn="tl" rotWithShape="0">
                    <a:schemeClr val="dk1">
                      <a:alpha val="40000"/>
                    </a:schemeClr>
                  </a:outerShdw>
                </a:effectLst>
              </a:rPr>
              <a:t>of FER</a:t>
            </a:r>
            <a:endParaRPr lang="en-US" sz="3200" b="0" cap="none" spc="0" dirty="0">
              <a:ln w="0"/>
              <a:solidFill>
                <a:schemeClr val="tx1"/>
              </a:solidFill>
              <a:effectLst>
                <a:outerShdw blurRad="38100" dist="19050" dir="2700000" algn="tl" rotWithShape="0">
                  <a:schemeClr val="dk1">
                    <a:alpha val="40000"/>
                  </a:schemeClr>
                </a:outerShdw>
              </a:effectLst>
            </a:endParaRPr>
          </a:p>
        </p:txBody>
      </p:sp>
      <p:sp>
        <p:nvSpPr>
          <p:cNvPr id="3" name="Rectangle 2"/>
          <p:cNvSpPr/>
          <p:nvPr/>
        </p:nvSpPr>
        <p:spPr>
          <a:xfrm>
            <a:off x="1428944" y="1495514"/>
            <a:ext cx="8917663" cy="3693319"/>
          </a:xfrm>
          <a:prstGeom prst="rect">
            <a:avLst/>
          </a:prstGeom>
          <a:solidFill>
            <a:schemeClr val="bg2"/>
          </a:solidFill>
        </p:spPr>
        <p:txBody>
          <a:bodyPr wrap="square">
            <a:spAutoFit/>
          </a:bodyPr>
          <a:lstStyle/>
          <a:p>
            <a:pPr algn="just"/>
            <a:r>
              <a:rPr lang="en-US" dirty="0" smtClean="0">
                <a:latin typeface="arial" panose="020B0604020202020204" pitchFamily="34" charset="0"/>
              </a:rPr>
              <a:t>Facial Expression Recognition can play very vital in modern world technologies. It could prove to be very useful in todays and future technology. Some of them are as follows:</a:t>
            </a:r>
          </a:p>
          <a:p>
            <a:pPr algn="just"/>
            <a:endParaRPr lang="en-US" dirty="0">
              <a:latin typeface="arial" panose="020B0604020202020204" pitchFamily="34" charset="0"/>
            </a:endParaRPr>
          </a:p>
          <a:p>
            <a:pPr marL="285750" indent="-285750" algn="just">
              <a:buFont typeface="Arial" panose="020B0604020202020204" pitchFamily="34" charset="0"/>
              <a:buChar char="•"/>
            </a:pPr>
            <a:r>
              <a:rPr lang="en-US" b="1" dirty="0" smtClean="0">
                <a:latin typeface="arial" panose="020B0604020202020204" pitchFamily="34" charset="0"/>
              </a:rPr>
              <a:t>Human-Machine interaction: </a:t>
            </a:r>
            <a:r>
              <a:rPr lang="en-US" dirty="0" smtClean="0">
                <a:latin typeface="arial" panose="020B0604020202020204" pitchFamily="34" charset="0"/>
              </a:rPr>
              <a:t>If we want human and Machines interact with each other it is necessary for a machine to know the current emotion of human from whom it is interacting. In this case FER becomes a necessity.</a:t>
            </a:r>
          </a:p>
          <a:p>
            <a:pPr marL="342900" indent="-342900" algn="just">
              <a:buAutoNum type="arabicParenR"/>
            </a:pPr>
            <a:endParaRPr lang="en-US" dirty="0">
              <a:latin typeface="arial" panose="020B0604020202020204" pitchFamily="34" charset="0"/>
            </a:endParaRPr>
          </a:p>
          <a:p>
            <a:pPr marL="285750" indent="-285750" algn="just">
              <a:buFont typeface="Arial" panose="020B0604020202020204" pitchFamily="34" charset="0"/>
              <a:buChar char="•"/>
            </a:pPr>
            <a:r>
              <a:rPr lang="en-US" b="1" dirty="0" smtClean="0">
                <a:latin typeface="arial" panose="020B0604020202020204" pitchFamily="34" charset="0"/>
              </a:rPr>
              <a:t>Interviews: </a:t>
            </a:r>
            <a:r>
              <a:rPr lang="en-US" dirty="0" smtClean="0">
                <a:latin typeface="arial" panose="020B0604020202020204" pitchFamily="34" charset="0"/>
              </a:rPr>
              <a:t>FER can be very useful in analyzing the sentiments of the candidate when certain questions are asked and overall analysis of emotions during interview.</a:t>
            </a:r>
          </a:p>
          <a:p>
            <a:pPr marL="342900" indent="-342900">
              <a:buAutoNum type="arabicParenR"/>
            </a:pPr>
            <a:endParaRPr lang="en-US" dirty="0" smtClean="0"/>
          </a:p>
          <a:p>
            <a:r>
              <a:rPr lang="en-US" dirty="0" smtClean="0"/>
              <a:t>Other usages may be Advertisements, can be used by psychologist in diagnosis of Mental disorders, etc.</a:t>
            </a:r>
            <a:endParaRPr lang="en-US" dirty="0"/>
          </a:p>
        </p:txBody>
      </p:sp>
    </p:spTree>
    <p:extLst>
      <p:ext uri="{BB962C8B-B14F-4D97-AF65-F5344CB8AC3E}">
        <p14:creationId xmlns:p14="http://schemas.microsoft.com/office/powerpoint/2010/main" val="52781113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055535" y="296563"/>
            <a:ext cx="2958310" cy="584775"/>
          </a:xfrm>
          <a:prstGeom prst="rect">
            <a:avLst/>
          </a:prstGeom>
          <a:noFill/>
        </p:spPr>
        <p:txBody>
          <a:bodyPr wrap="none" lIns="91440" tIns="45720" rIns="91440" bIns="45720">
            <a:spAutoFit/>
          </a:bodyPr>
          <a:lstStyle/>
          <a:p>
            <a:pPr algn="ctr"/>
            <a:r>
              <a:rPr lang="en-US" sz="3200" dirty="0">
                <a:ln w="0"/>
                <a:effectLst>
                  <a:outerShdw blurRad="38100" dist="19050" dir="2700000" algn="tl" rotWithShape="0">
                    <a:schemeClr val="dk1">
                      <a:alpha val="40000"/>
                    </a:schemeClr>
                  </a:outerShdw>
                </a:effectLst>
              </a:rPr>
              <a:t>M</a:t>
            </a:r>
            <a:r>
              <a:rPr lang="en-US" sz="3200" b="0" cap="none" spc="0" dirty="0" smtClean="0">
                <a:ln w="0"/>
                <a:solidFill>
                  <a:schemeClr val="tx1"/>
                </a:solidFill>
                <a:effectLst>
                  <a:outerShdw blurRad="38100" dist="19050" dir="2700000" algn="tl" rotWithShape="0">
                    <a:schemeClr val="dk1">
                      <a:alpha val="40000"/>
                    </a:schemeClr>
                  </a:outerShdw>
                </a:effectLst>
              </a:rPr>
              <a:t>ethods for FER</a:t>
            </a:r>
            <a:endParaRPr lang="en-US" sz="3200" b="0" cap="none" spc="0" dirty="0">
              <a:ln w="0"/>
              <a:solidFill>
                <a:schemeClr val="tx1"/>
              </a:solidFill>
              <a:effectLst>
                <a:outerShdw blurRad="38100" dist="19050" dir="2700000" algn="tl" rotWithShape="0">
                  <a:schemeClr val="dk1">
                    <a:alpha val="40000"/>
                  </a:schemeClr>
                </a:outerShdw>
              </a:effectLst>
            </a:endParaRPr>
          </a:p>
        </p:txBody>
      </p:sp>
      <p:sp>
        <p:nvSpPr>
          <p:cNvPr id="3" name="Rectangle 2"/>
          <p:cNvSpPr/>
          <p:nvPr/>
        </p:nvSpPr>
        <p:spPr>
          <a:xfrm>
            <a:off x="1517964" y="1222714"/>
            <a:ext cx="9083644" cy="2031325"/>
          </a:xfrm>
          <a:prstGeom prst="rect">
            <a:avLst/>
          </a:prstGeom>
          <a:solidFill>
            <a:schemeClr val="bg2"/>
          </a:solidFill>
        </p:spPr>
        <p:txBody>
          <a:bodyPr wrap="square">
            <a:spAutoFit/>
          </a:bodyPr>
          <a:lstStyle/>
          <a:p>
            <a:r>
              <a:rPr lang="en-US" dirty="0" smtClean="0">
                <a:latin typeface="arial" panose="020B0604020202020204" pitchFamily="34" charset="0"/>
              </a:rPr>
              <a:t>Facial Expression Recognition can be done using Principal Component Analysis, Support Vector Machine and Convolution Neural Network (Artificial Neural Network Approach).</a:t>
            </a:r>
          </a:p>
          <a:p>
            <a:endParaRPr lang="en-US" dirty="0">
              <a:latin typeface="arial" panose="020B0604020202020204" pitchFamily="34" charset="0"/>
            </a:endParaRPr>
          </a:p>
          <a:p>
            <a:r>
              <a:rPr lang="en-US" dirty="0" smtClean="0">
                <a:latin typeface="arial" panose="020B0604020202020204" pitchFamily="34" charset="0"/>
              </a:rPr>
              <a:t>Accuracy of Convolution neural network is higher than any other methods and its easy to implement. So in this project we will be using Convolution neural network in order to achieve Facial Expression Recognition.</a:t>
            </a:r>
            <a:endParaRPr lang="en-US" dirty="0"/>
          </a:p>
        </p:txBody>
      </p:sp>
      <p:pic>
        <p:nvPicPr>
          <p:cNvPr id="4" name="Picture 3"/>
          <p:cNvPicPr>
            <a:picLocks noChangeAspect="1"/>
          </p:cNvPicPr>
          <p:nvPr/>
        </p:nvPicPr>
        <p:blipFill>
          <a:blip r:embed="rId2"/>
          <a:stretch>
            <a:fillRect/>
          </a:stretch>
        </p:blipFill>
        <p:spPr>
          <a:xfrm>
            <a:off x="1517964" y="3530859"/>
            <a:ext cx="7360468" cy="2538092"/>
          </a:xfrm>
          <a:prstGeom prst="rect">
            <a:avLst/>
          </a:prstGeom>
        </p:spPr>
      </p:pic>
    </p:spTree>
    <p:extLst>
      <p:ext uri="{BB962C8B-B14F-4D97-AF65-F5344CB8AC3E}">
        <p14:creationId xmlns:p14="http://schemas.microsoft.com/office/powerpoint/2010/main" val="47427924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ython (programming language) - Wikipedia"/>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25120" y="1533225"/>
            <a:ext cx="2180219" cy="218022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GitHub - tensorflow/tensorflow: An Open Source Machine Learning Framework  for Everyon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472928" y="1975545"/>
            <a:ext cx="5178438" cy="173790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GitHub - keras-team/keras: Deep Learning for humans"/>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21516" y="4786329"/>
            <a:ext cx="4099073" cy="1188731"/>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OpenCV - Wikipedia"/>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091383" y="2417581"/>
            <a:ext cx="2104244" cy="259172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Kaggle - Wikipedia"/>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564486" y="4828537"/>
            <a:ext cx="2859229" cy="110431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2493445" y="537287"/>
            <a:ext cx="7137403" cy="646331"/>
          </a:xfrm>
          <a:prstGeom prst="rect">
            <a:avLst/>
          </a:prstGeom>
          <a:noFill/>
        </p:spPr>
        <p:txBody>
          <a:bodyPr wrap="none" lIns="91440" tIns="45720" rIns="91440" bIns="45720">
            <a:spAutoFit/>
          </a:bodyPr>
          <a:lstStyle/>
          <a:p>
            <a:pPr algn="ctr"/>
            <a:r>
              <a:rPr lang="en-US" sz="3600" b="0" cap="none" spc="0" dirty="0" smtClean="0">
                <a:ln w="0"/>
                <a:solidFill>
                  <a:schemeClr val="tx1"/>
                </a:solidFill>
                <a:effectLst>
                  <a:outerShdw blurRad="38100" dist="19050" dir="2700000" algn="tl" rotWithShape="0">
                    <a:schemeClr val="dk1">
                      <a:alpha val="40000"/>
                    </a:schemeClr>
                  </a:outerShdw>
                </a:effectLst>
              </a:rPr>
              <a:t>Requirements for Creating Model </a:t>
            </a:r>
            <a:endParaRPr lang="en-US" sz="36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63465924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58836" y="525102"/>
            <a:ext cx="4363770" cy="10773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Facial Expression Recognition Modules</a:t>
            </a:r>
            <a:endParaRPr lang="en-US" dirty="0"/>
          </a:p>
        </p:txBody>
      </p:sp>
      <p:cxnSp>
        <p:nvCxnSpPr>
          <p:cNvPr id="4" name="Straight Connector 3"/>
          <p:cNvCxnSpPr>
            <a:stCxn id="2" idx="2"/>
          </p:cNvCxnSpPr>
          <p:nvPr/>
        </p:nvCxnSpPr>
        <p:spPr>
          <a:xfrm>
            <a:off x="5540721" y="1602464"/>
            <a:ext cx="0" cy="416459"/>
          </a:xfrm>
          <a:prstGeom prst="line">
            <a:avLst/>
          </a:prstGeom>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2145671" y="2018923"/>
            <a:ext cx="719750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2145671" y="2018923"/>
            <a:ext cx="0" cy="3711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9343176" y="2018923"/>
            <a:ext cx="0" cy="3711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1140736" y="2390115"/>
            <a:ext cx="2009869" cy="9596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Face Detection</a:t>
            </a:r>
            <a:endParaRPr lang="en-US" dirty="0"/>
          </a:p>
        </p:txBody>
      </p:sp>
      <p:sp>
        <p:nvSpPr>
          <p:cNvPr id="14" name="Rectangle 13"/>
          <p:cNvSpPr/>
          <p:nvPr/>
        </p:nvSpPr>
        <p:spPr>
          <a:xfrm>
            <a:off x="8419722" y="2390115"/>
            <a:ext cx="1855961" cy="87818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Emotion Classification</a:t>
            </a:r>
            <a:endParaRPr lang="en-US" dirty="0"/>
          </a:p>
        </p:txBody>
      </p:sp>
      <p:sp>
        <p:nvSpPr>
          <p:cNvPr id="15" name="Rectangle 14"/>
          <p:cNvSpPr/>
          <p:nvPr/>
        </p:nvSpPr>
        <p:spPr>
          <a:xfrm>
            <a:off x="1140736" y="3941449"/>
            <a:ext cx="9270749" cy="2308324"/>
          </a:xfrm>
          <a:prstGeom prst="rect">
            <a:avLst/>
          </a:prstGeom>
          <a:solidFill>
            <a:schemeClr val="bg2"/>
          </a:solidFill>
        </p:spPr>
        <p:txBody>
          <a:bodyPr wrap="square">
            <a:spAutoFit/>
          </a:bodyPr>
          <a:lstStyle/>
          <a:p>
            <a:pPr algn="just"/>
            <a:endParaRPr lang="en-US" dirty="0" smtClean="0">
              <a:latin typeface="arial" panose="020B0604020202020204" pitchFamily="34" charset="0"/>
            </a:endParaRPr>
          </a:p>
          <a:p>
            <a:pPr algn="just"/>
            <a:r>
              <a:rPr lang="en-US" dirty="0" smtClean="0">
                <a:latin typeface="arial" panose="020B0604020202020204" pitchFamily="34" charset="0"/>
              </a:rPr>
              <a:t>Face Detection: Face Detection users Haar Cascade features with help of Haar cascade 	            frontal face default file which is open source.</a:t>
            </a:r>
          </a:p>
          <a:p>
            <a:pPr algn="just"/>
            <a:endParaRPr lang="en-US" dirty="0">
              <a:latin typeface="arial" panose="020B0604020202020204" pitchFamily="34" charset="0"/>
            </a:endParaRPr>
          </a:p>
          <a:p>
            <a:pPr algn="just"/>
            <a:r>
              <a:rPr lang="en-US" dirty="0" smtClean="0">
                <a:latin typeface="arial" panose="020B0604020202020204" pitchFamily="34" charset="0"/>
              </a:rPr>
              <a:t>Emotion Classification: Emotion Classification will be done by training and testing a     	                         convolution neural network using dataset containing various                     	                         emotions.</a:t>
            </a:r>
          </a:p>
          <a:p>
            <a:pPr algn="just"/>
            <a:endParaRPr lang="en-US" dirty="0"/>
          </a:p>
        </p:txBody>
      </p:sp>
    </p:spTree>
    <p:extLst>
      <p:ext uri="{BB962C8B-B14F-4D97-AF65-F5344CB8AC3E}">
        <p14:creationId xmlns:p14="http://schemas.microsoft.com/office/powerpoint/2010/main" val="30305221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233468" y="230038"/>
            <a:ext cx="2621039" cy="584775"/>
          </a:xfrm>
          <a:prstGeom prst="rect">
            <a:avLst/>
          </a:prstGeom>
          <a:noFill/>
        </p:spPr>
        <p:txBody>
          <a:bodyPr wrap="none" lIns="91440" tIns="45720" rIns="91440" bIns="45720">
            <a:spAutoFit/>
          </a:bodyPr>
          <a:lstStyle/>
          <a:p>
            <a:pPr algn="ctr"/>
            <a:r>
              <a:rPr lang="en-US" sz="3200" b="0" cap="none" spc="0" dirty="0" smtClean="0">
                <a:ln w="0"/>
                <a:solidFill>
                  <a:schemeClr val="tx1"/>
                </a:solidFill>
                <a:effectLst>
                  <a:outerShdw blurRad="38100" dist="19050" dir="2700000" algn="tl" rotWithShape="0">
                    <a:schemeClr val="dk1">
                      <a:alpha val="40000"/>
                    </a:schemeClr>
                  </a:outerShdw>
                </a:effectLst>
              </a:rPr>
              <a:t>Process Model</a:t>
            </a:r>
            <a:endParaRPr lang="en-US" sz="3200" b="0" cap="none" spc="0" dirty="0">
              <a:ln w="0"/>
              <a:solidFill>
                <a:schemeClr val="tx1"/>
              </a:solidFill>
              <a:effectLst>
                <a:outerShdw blurRad="38100" dist="19050" dir="2700000" algn="tl" rotWithShape="0">
                  <a:schemeClr val="dk1">
                    <a:alpha val="40000"/>
                  </a:schemeClr>
                </a:outerShdw>
              </a:effectLst>
            </a:endParaRPr>
          </a:p>
        </p:txBody>
      </p:sp>
      <p:sp>
        <p:nvSpPr>
          <p:cNvPr id="6" name="Rectangle 5"/>
          <p:cNvSpPr/>
          <p:nvPr/>
        </p:nvSpPr>
        <p:spPr>
          <a:xfrm>
            <a:off x="1231272" y="3281881"/>
            <a:ext cx="8140451" cy="2746352"/>
          </a:xfrm>
          <a:prstGeom prst="rect">
            <a:avLst/>
          </a:prstGeom>
          <a:solidFill>
            <a:schemeClr val="bg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After selection of dataset </a:t>
            </a:r>
            <a:r>
              <a:rPr lang="en-US" dirty="0">
                <a:solidFill>
                  <a:schemeClr val="tx1"/>
                </a:solidFill>
              </a:rPr>
              <a:t>s</a:t>
            </a:r>
            <a:r>
              <a:rPr lang="en-US" dirty="0" smtClean="0">
                <a:solidFill>
                  <a:schemeClr val="tx1"/>
                </a:solidFill>
              </a:rPr>
              <a:t>teps in Facial Expression Recognition Using CNN</a:t>
            </a:r>
          </a:p>
          <a:p>
            <a:endParaRPr lang="en-US" dirty="0" smtClean="0">
              <a:solidFill>
                <a:schemeClr val="tx1"/>
              </a:solidFill>
            </a:endParaRPr>
          </a:p>
          <a:p>
            <a:pPr marL="342900" indent="-342900">
              <a:buAutoNum type="arabicParenR"/>
            </a:pPr>
            <a:r>
              <a:rPr lang="en-US" dirty="0" smtClean="0">
                <a:solidFill>
                  <a:schemeClr val="tx1"/>
                </a:solidFill>
              </a:rPr>
              <a:t>Image Data Preprocessing</a:t>
            </a:r>
          </a:p>
          <a:p>
            <a:pPr marL="342900" indent="-342900">
              <a:buAutoNum type="arabicParenR"/>
            </a:pPr>
            <a:r>
              <a:rPr lang="en-US" dirty="0" smtClean="0">
                <a:solidFill>
                  <a:schemeClr val="tx1"/>
                </a:solidFill>
              </a:rPr>
              <a:t>Image Data Augmentation</a:t>
            </a:r>
          </a:p>
          <a:p>
            <a:pPr marL="342900" indent="-342900">
              <a:buAutoNum type="arabicParenR"/>
            </a:pPr>
            <a:r>
              <a:rPr lang="en-US" dirty="0" smtClean="0">
                <a:solidFill>
                  <a:schemeClr val="tx1"/>
                </a:solidFill>
              </a:rPr>
              <a:t>Feature Extraction and Training</a:t>
            </a:r>
          </a:p>
          <a:p>
            <a:pPr marL="342900" indent="-342900">
              <a:buAutoNum type="arabicParenR"/>
            </a:pPr>
            <a:r>
              <a:rPr lang="en-US" dirty="0" smtClean="0">
                <a:solidFill>
                  <a:schemeClr val="tx1"/>
                </a:solidFill>
              </a:rPr>
              <a:t>Validation and Output</a:t>
            </a:r>
          </a:p>
          <a:p>
            <a:endParaRPr lang="en-US" dirty="0">
              <a:solidFill>
                <a:schemeClr val="tx1"/>
              </a:solidFill>
            </a:endParaRPr>
          </a:p>
          <a:p>
            <a:r>
              <a:rPr lang="en-US" dirty="0" smtClean="0">
                <a:solidFill>
                  <a:schemeClr val="tx1"/>
                </a:solidFill>
              </a:rPr>
              <a:t>If not satisfied with accuracy do hyper parameter tuning by adding hidden layer, changing learning rate, number of epochs, batch size, etc.</a:t>
            </a:r>
            <a:endParaRPr lang="en-US" dirty="0">
              <a:solidFill>
                <a:schemeClr val="tx1"/>
              </a:solidFill>
            </a:endParaRPr>
          </a:p>
        </p:txBody>
      </p:sp>
      <p:sp>
        <p:nvSpPr>
          <p:cNvPr id="2" name="Rectangle 1"/>
          <p:cNvSpPr/>
          <p:nvPr/>
        </p:nvSpPr>
        <p:spPr>
          <a:xfrm>
            <a:off x="1231272" y="1321806"/>
            <a:ext cx="1928388" cy="10139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Image Data Preprocessing</a:t>
            </a:r>
            <a:endParaRPr lang="en-US" dirty="0"/>
          </a:p>
        </p:txBody>
      </p:sp>
      <p:cxnSp>
        <p:nvCxnSpPr>
          <p:cNvPr id="7" name="Straight Arrow Connector 6"/>
          <p:cNvCxnSpPr/>
          <p:nvPr/>
        </p:nvCxnSpPr>
        <p:spPr>
          <a:xfrm>
            <a:off x="3168713" y="1819747"/>
            <a:ext cx="398352" cy="90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3585172" y="1321806"/>
            <a:ext cx="1837854" cy="10139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Image Data Augmentation</a:t>
            </a:r>
            <a:endParaRPr lang="en-US" dirty="0"/>
          </a:p>
        </p:txBody>
      </p:sp>
      <p:cxnSp>
        <p:nvCxnSpPr>
          <p:cNvPr id="10" name="Straight Arrow Connector 9"/>
          <p:cNvCxnSpPr/>
          <p:nvPr/>
        </p:nvCxnSpPr>
        <p:spPr>
          <a:xfrm>
            <a:off x="5438804" y="1828800"/>
            <a:ext cx="43456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5873370" y="1321806"/>
            <a:ext cx="1853632" cy="10139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Feature Extraction and Training</a:t>
            </a:r>
            <a:endParaRPr lang="en-US" dirty="0"/>
          </a:p>
        </p:txBody>
      </p:sp>
      <p:cxnSp>
        <p:nvCxnSpPr>
          <p:cNvPr id="13" name="Straight Arrow Connector 12"/>
          <p:cNvCxnSpPr/>
          <p:nvPr/>
        </p:nvCxnSpPr>
        <p:spPr>
          <a:xfrm>
            <a:off x="7727002" y="1828800"/>
            <a:ext cx="50026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8227271" y="1321806"/>
            <a:ext cx="1665838" cy="10139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Validation and Output</a:t>
            </a:r>
            <a:endParaRPr lang="en-US" dirty="0"/>
          </a:p>
        </p:txBody>
      </p:sp>
      <p:cxnSp>
        <p:nvCxnSpPr>
          <p:cNvPr id="5" name="Straight Connector 4"/>
          <p:cNvCxnSpPr>
            <a:stCxn id="14" idx="3"/>
          </p:cNvCxnSpPr>
          <p:nvPr/>
        </p:nvCxnSpPr>
        <p:spPr>
          <a:xfrm>
            <a:off x="9893109" y="1828800"/>
            <a:ext cx="31014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10203255" y="1819747"/>
            <a:ext cx="0" cy="869132"/>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endCxn id="2" idx="2"/>
          </p:cNvCxnSpPr>
          <p:nvPr/>
        </p:nvCxnSpPr>
        <p:spPr>
          <a:xfrm flipV="1">
            <a:off x="2195466" y="2335794"/>
            <a:ext cx="0" cy="3530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a:off x="4363770" y="2516863"/>
            <a:ext cx="2290527" cy="3892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Depends on Accuracy</a:t>
            </a:r>
            <a:endParaRPr lang="en-US" dirty="0"/>
          </a:p>
        </p:txBody>
      </p:sp>
      <p:cxnSp>
        <p:nvCxnSpPr>
          <p:cNvPr id="31" name="Straight Connector 30"/>
          <p:cNvCxnSpPr>
            <a:endCxn id="29" idx="1"/>
          </p:cNvCxnSpPr>
          <p:nvPr/>
        </p:nvCxnSpPr>
        <p:spPr>
          <a:xfrm>
            <a:off x="2195466" y="2688879"/>
            <a:ext cx="2168304" cy="22634"/>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p:cNvCxnSpPr>
            <a:stCxn id="29" idx="3"/>
          </p:cNvCxnSpPr>
          <p:nvPr/>
        </p:nvCxnSpPr>
        <p:spPr>
          <a:xfrm>
            <a:off x="6654297" y="2711513"/>
            <a:ext cx="354895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275407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984011" y="286863"/>
            <a:ext cx="3517566" cy="584775"/>
          </a:xfrm>
          <a:prstGeom prst="rect">
            <a:avLst/>
          </a:prstGeom>
        </p:spPr>
        <p:txBody>
          <a:bodyPr wrap="none">
            <a:spAutoFit/>
          </a:bodyPr>
          <a:lstStyle/>
          <a:p>
            <a:pPr algn="ctr"/>
            <a:r>
              <a:rPr lang="en-US" sz="3200" dirty="0" smtClean="0">
                <a:ln w="0"/>
                <a:effectLst>
                  <a:outerShdw blurRad="38100" dist="19050" dir="2700000" algn="tl" rotWithShape="0">
                    <a:schemeClr val="dk1">
                      <a:alpha val="40000"/>
                    </a:schemeClr>
                  </a:outerShdw>
                </a:effectLst>
              </a:rPr>
              <a:t>Selection of Dataset</a:t>
            </a:r>
            <a:endParaRPr lang="en-US" sz="3200" dirty="0">
              <a:ln w="0"/>
              <a:effectLst>
                <a:outerShdw blurRad="38100" dist="19050" dir="2700000" algn="tl" rotWithShape="0">
                  <a:schemeClr val="dk1">
                    <a:alpha val="40000"/>
                  </a:schemeClr>
                </a:outerShdw>
              </a:effectLst>
            </a:endParaRPr>
          </a:p>
        </p:txBody>
      </p:sp>
      <p:pic>
        <p:nvPicPr>
          <p:cNvPr id="3" name="Picture 2"/>
          <p:cNvPicPr>
            <a:picLocks noChangeAspect="1"/>
          </p:cNvPicPr>
          <p:nvPr/>
        </p:nvPicPr>
        <p:blipFill>
          <a:blip r:embed="rId2"/>
          <a:stretch>
            <a:fillRect/>
          </a:stretch>
        </p:blipFill>
        <p:spPr>
          <a:xfrm>
            <a:off x="535358" y="1436575"/>
            <a:ext cx="11392887" cy="1714649"/>
          </a:xfrm>
          <a:prstGeom prst="rect">
            <a:avLst/>
          </a:prstGeom>
        </p:spPr>
      </p:pic>
      <p:pic>
        <p:nvPicPr>
          <p:cNvPr id="4" name="Picture 3"/>
          <p:cNvPicPr>
            <a:picLocks noChangeAspect="1"/>
          </p:cNvPicPr>
          <p:nvPr/>
        </p:nvPicPr>
        <p:blipFill>
          <a:blip r:embed="rId3"/>
          <a:stretch>
            <a:fillRect/>
          </a:stretch>
        </p:blipFill>
        <p:spPr>
          <a:xfrm>
            <a:off x="444823" y="3151224"/>
            <a:ext cx="10795118" cy="2760689"/>
          </a:xfrm>
          <a:prstGeom prst="rect">
            <a:avLst/>
          </a:prstGeom>
        </p:spPr>
      </p:pic>
    </p:spTree>
    <p:extLst>
      <p:ext uri="{BB962C8B-B14F-4D97-AF65-F5344CB8AC3E}">
        <p14:creationId xmlns:p14="http://schemas.microsoft.com/office/powerpoint/2010/main" val="221149775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1395</TotalTime>
  <Words>1130</Words>
  <Application>Microsoft Office PowerPoint</Application>
  <PresentationFormat>Widescreen</PresentationFormat>
  <Paragraphs>176</Paragraphs>
  <Slides>22</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Arial</vt:lpstr>
      <vt:lpstr>Calibri</vt:lpstr>
      <vt:lpstr>Calibri Light</vt:lpstr>
      <vt:lpstr>Helvetica Neue</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Windows User</cp:lastModifiedBy>
  <cp:revision>178</cp:revision>
  <dcterms:created xsi:type="dcterms:W3CDTF">2021-12-28T05:49:42Z</dcterms:created>
  <dcterms:modified xsi:type="dcterms:W3CDTF">2022-06-04T04:36:14Z</dcterms:modified>
</cp:coreProperties>
</file>

<file path=docProps/thumbnail.jpeg>
</file>